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906" y="6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EA97A-1B81-482B-88E8-4ADA0720836F}" type="datetimeFigureOut">
              <a:rPr lang="ru-RU"/>
              <a:pPr>
                <a:defRPr/>
              </a:pPr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059A6-4F12-4BDC-BC2A-2C88ECDDCA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D92A2-2D47-4AA6-92A2-6AC0C8187C58}" type="datetimeFigureOut">
              <a:rPr lang="ru-RU"/>
              <a:pPr>
                <a:defRPr/>
              </a:pPr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2757C-81DE-489F-A698-5C8EEF6AEF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EF753-09C1-4225-989D-B6C5A3724728}" type="datetimeFigureOut">
              <a:rPr lang="ru-RU"/>
              <a:pPr>
                <a:defRPr/>
              </a:pPr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0D459-98A0-44F3-8FAC-03CE56524E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F46AC-043E-4853-924E-16A4BCF567F6}" type="datetimeFigureOut">
              <a:rPr lang="ru-RU"/>
              <a:pPr>
                <a:defRPr/>
              </a:pPr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7FAAC-DA40-4C2D-B842-7C1E078160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92F8F-BF4F-4E21-8496-1181EF3ED219}" type="datetimeFigureOut">
              <a:rPr lang="ru-RU"/>
              <a:pPr>
                <a:defRPr/>
              </a:pPr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EF41A-9CC0-4A5F-B957-49451B9080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BE829-94B0-4E3B-88D0-101ACBD3778C}" type="datetimeFigureOut">
              <a:rPr lang="ru-RU"/>
              <a:pPr>
                <a:defRPr/>
              </a:pPr>
              <a:t>07.04.2015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189BD-0824-4C21-B644-208B1C8DA9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51590-18D0-4E56-89FF-78488AF4FB35}" type="datetimeFigureOut">
              <a:rPr lang="ru-RU"/>
              <a:pPr>
                <a:defRPr/>
              </a:pPr>
              <a:t>07.04.2015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4ADF1-3FD1-421E-87B1-AC3C1D047F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94BD6-77C9-4456-9D12-6D253176AEFF}" type="datetimeFigureOut">
              <a:rPr lang="ru-RU"/>
              <a:pPr>
                <a:defRPr/>
              </a:pPr>
              <a:t>07.04.2015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CA27A-2219-4839-96D4-B359803857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3EF7A-8191-45E9-A722-56BBB21769FF}" type="datetimeFigureOut">
              <a:rPr lang="ru-RU"/>
              <a:pPr>
                <a:defRPr/>
              </a:pPr>
              <a:t>07.04.2015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CBD08-BE6C-4465-BA17-5811BAA90E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E0DB3-250F-4DB6-B038-BF95BEFD5F23}" type="datetimeFigureOut">
              <a:rPr lang="ru-RU"/>
              <a:pPr>
                <a:defRPr/>
              </a:pPr>
              <a:t>07.04.2015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6A316-ADFE-4D1A-A84F-F86215A133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5D59E-75E5-4FC4-86DC-97B1633392BC}" type="datetimeFigureOut">
              <a:rPr lang="ru-RU"/>
              <a:pPr>
                <a:defRPr/>
              </a:pPr>
              <a:t>07.04.2015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2EA4B-D348-4E14-A462-6A68E508F2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0934DA8-3002-49C0-B37D-DECA911F0309}" type="datetimeFigureOut">
              <a:rPr lang="ru-RU"/>
              <a:pPr>
                <a:defRPr/>
              </a:pPr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7712F87-69E9-4B9C-8F05-C70FB78053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6" r:id="rId2"/>
    <p:sldLayoutId id="2147483825" r:id="rId3"/>
    <p:sldLayoutId id="2147483824" r:id="rId4"/>
    <p:sldLayoutId id="2147483823" r:id="rId5"/>
    <p:sldLayoutId id="2147483822" r:id="rId6"/>
    <p:sldLayoutId id="2147483821" r:id="rId7"/>
    <p:sldLayoutId id="2147483820" r:id="rId8"/>
    <p:sldLayoutId id="2147483819" r:id="rId9"/>
    <p:sldLayoutId id="2147483818" r:id="rId10"/>
    <p:sldLayoutId id="214748381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rtlCol="0">
            <a:normAutofit fontScale="2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6400" dirty="0" smtClean="0">
              <a:solidFill>
                <a:srgbClr val="0070C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6400" dirty="0">
              <a:solidFill>
                <a:srgbClr val="0070C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6400" dirty="0" smtClean="0">
                <a:solidFill>
                  <a:srgbClr val="0070C0"/>
                </a:solidFill>
              </a:rPr>
              <a:t>Государственное </a:t>
            </a:r>
            <a:r>
              <a:rPr lang="ru-RU" sz="6400" dirty="0">
                <a:solidFill>
                  <a:srgbClr val="0070C0"/>
                </a:solidFill>
              </a:rPr>
              <a:t>бюджетное дошкольное образовательное учреждение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6400" dirty="0">
                <a:solidFill>
                  <a:srgbClr val="0070C0"/>
                </a:solidFill>
              </a:rPr>
              <a:t>детский сад № 15   Красногвардейского района </a:t>
            </a:r>
            <a:endParaRPr lang="ru-RU" sz="6400" dirty="0" smtClean="0">
              <a:solidFill>
                <a:srgbClr val="0070C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6400" dirty="0" smtClean="0">
                <a:solidFill>
                  <a:srgbClr val="0070C0"/>
                </a:solidFill>
              </a:rPr>
              <a:t>Санкт-Петербурга</a:t>
            </a:r>
            <a:endParaRPr lang="ru-RU" sz="6400" dirty="0">
              <a:solidFill>
                <a:srgbClr val="0070C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600" dirty="0">
                <a:solidFill>
                  <a:srgbClr val="0070C0"/>
                </a:solidFill>
              </a:rPr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600" dirty="0">
                <a:solidFill>
                  <a:srgbClr val="0070C0"/>
                </a:solidFill>
              </a:rPr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600" dirty="0">
                <a:solidFill>
                  <a:srgbClr val="0070C0"/>
                </a:solidFill>
              </a:rPr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600" dirty="0">
                <a:solidFill>
                  <a:srgbClr val="0070C0"/>
                </a:solidFill>
              </a:rPr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600" dirty="0">
                <a:solidFill>
                  <a:srgbClr val="0070C0"/>
                </a:solidFill>
              </a:rPr>
              <a:t>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600" dirty="0">
                <a:solidFill>
                  <a:srgbClr val="0070C0"/>
                </a:solidFill>
              </a:rPr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600" dirty="0">
                <a:solidFill>
                  <a:srgbClr val="0070C0"/>
                </a:solidFill>
              </a:rPr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7200" b="1" dirty="0">
                <a:solidFill>
                  <a:srgbClr val="0070C0"/>
                </a:solidFill>
              </a:rPr>
              <a:t>ОСНОВНАЯ </a:t>
            </a:r>
            <a:r>
              <a:rPr lang="ru-RU" sz="7200" b="1" dirty="0" smtClean="0">
                <a:solidFill>
                  <a:srgbClr val="0070C0"/>
                </a:solidFill>
              </a:rPr>
              <a:t>ОБРАЗОВАТЕЛЬНАЯ   ПРОГРАММА     </a:t>
            </a:r>
            <a:r>
              <a:rPr lang="ru-RU" sz="7200" b="1" dirty="0">
                <a:solidFill>
                  <a:srgbClr val="0070C0"/>
                </a:solidFill>
              </a:rPr>
              <a:t>ДОШКОЛЬНОГО ОБРАЗОВАНИЯ                         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dirty="0">
                <a:solidFill>
                  <a:srgbClr val="0070C0"/>
                </a:solidFill>
              </a:rPr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48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800" b="1" dirty="0"/>
              <a:t> </a:t>
            </a:r>
            <a:r>
              <a:rPr lang="ru-RU" sz="4800" b="1" dirty="0" smtClean="0">
                <a:solidFill>
                  <a:srgbClr val="0070C0"/>
                </a:solidFill>
              </a:rPr>
              <a:t>Адрес</a:t>
            </a:r>
            <a:r>
              <a:rPr lang="ru-RU" sz="4800" b="1" dirty="0">
                <a:solidFill>
                  <a:srgbClr val="0070C0"/>
                </a:solidFill>
              </a:rPr>
              <a:t>: пр.195213, Санкт-Петербург, </a:t>
            </a:r>
            <a:r>
              <a:rPr lang="ru-RU" sz="4800" b="1" dirty="0" err="1">
                <a:solidFill>
                  <a:srgbClr val="0070C0"/>
                </a:solidFill>
              </a:rPr>
              <a:t>Заневский</a:t>
            </a:r>
            <a:r>
              <a:rPr lang="ru-RU" sz="4800" b="1" dirty="0">
                <a:solidFill>
                  <a:srgbClr val="0070C0"/>
                </a:solidFill>
              </a:rPr>
              <a:t> проспект, дом 41, литер А    </a:t>
            </a:r>
            <a:endParaRPr lang="ru-RU" sz="4800" b="1" dirty="0" smtClean="0">
              <a:solidFill>
                <a:srgbClr val="0070C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800" b="1" dirty="0" smtClean="0">
                <a:solidFill>
                  <a:srgbClr val="0070C0"/>
                </a:solidFill>
              </a:rPr>
              <a:t> </a:t>
            </a:r>
            <a:r>
              <a:rPr lang="ru-RU" sz="4800" b="1" dirty="0">
                <a:solidFill>
                  <a:srgbClr val="0070C0"/>
                </a:solidFill>
              </a:rPr>
              <a:t>Телефон/факс:528-01-32/528-90-19   </a:t>
            </a:r>
            <a:r>
              <a:rPr lang="en-US" sz="4800" b="1" dirty="0" smtClean="0">
                <a:solidFill>
                  <a:srgbClr val="0070C0"/>
                </a:solidFill>
              </a:rPr>
              <a:t>E</a:t>
            </a:r>
            <a:r>
              <a:rPr lang="ru-RU" sz="4800" b="1" dirty="0">
                <a:solidFill>
                  <a:srgbClr val="0070C0"/>
                </a:solidFill>
              </a:rPr>
              <a:t>-</a:t>
            </a:r>
            <a:r>
              <a:rPr lang="en-US" sz="4800" b="1" dirty="0">
                <a:solidFill>
                  <a:srgbClr val="0070C0"/>
                </a:solidFill>
              </a:rPr>
              <a:t>mail</a:t>
            </a:r>
            <a:r>
              <a:rPr lang="ru-RU" sz="4800" b="1" dirty="0">
                <a:solidFill>
                  <a:srgbClr val="0070C0"/>
                </a:solidFill>
              </a:rPr>
              <a:t>:</a:t>
            </a:r>
            <a:r>
              <a:rPr lang="ru-RU" sz="4800" b="1" u="sng" dirty="0">
                <a:solidFill>
                  <a:srgbClr val="0070C0"/>
                </a:solidFill>
              </a:rPr>
              <a:t> gdoy15@yandex.ru,</a:t>
            </a:r>
            <a:r>
              <a:rPr lang="ru-RU" sz="4800" b="1" dirty="0">
                <a:solidFill>
                  <a:srgbClr val="0070C0"/>
                </a:solidFill>
              </a:rPr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800" b="1" dirty="0">
                <a:solidFill>
                  <a:srgbClr val="0070C0"/>
                </a:solidFill>
              </a:rPr>
              <a:t>Сайт: </a:t>
            </a:r>
            <a:r>
              <a:rPr lang="ru-RU" sz="4800" b="1" u="sng" dirty="0" err="1">
                <a:solidFill>
                  <a:srgbClr val="0070C0"/>
                </a:solidFill>
              </a:rPr>
              <a:t>www.lucky-point.ru</a:t>
            </a:r>
            <a:r>
              <a:rPr lang="ru-RU" sz="4800" b="1" u="sng" dirty="0">
                <a:solidFill>
                  <a:srgbClr val="0070C0"/>
                </a:solidFill>
              </a:rPr>
              <a:t>/</a:t>
            </a:r>
            <a:endParaRPr lang="ru-RU" sz="4800" b="1" dirty="0">
              <a:solidFill>
                <a:srgbClr val="0070C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800" b="1" dirty="0">
                <a:solidFill>
                  <a:srgbClr val="0070C0"/>
                </a:solidFill>
              </a:rPr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4000" b="1" dirty="0" smtClean="0">
              <a:solidFill>
                <a:srgbClr val="0070C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4000" b="1" dirty="0">
              <a:solidFill>
                <a:srgbClr val="0070C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4000" b="1" dirty="0">
              <a:solidFill>
                <a:srgbClr val="0070C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4000" b="1" dirty="0" smtClean="0">
              <a:solidFill>
                <a:srgbClr val="0070C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dirty="0" smtClean="0">
                <a:solidFill>
                  <a:srgbClr val="0070C0"/>
                </a:solidFill>
              </a:rPr>
              <a:t>Санкт </a:t>
            </a:r>
            <a:r>
              <a:rPr lang="ru-RU" sz="4000" b="1" dirty="0">
                <a:solidFill>
                  <a:srgbClr val="0070C0"/>
                </a:solidFill>
              </a:rPr>
              <a:t>- Петербург</a:t>
            </a:r>
            <a:endParaRPr lang="ru-RU" sz="4000" dirty="0">
              <a:solidFill>
                <a:srgbClr val="0070C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dirty="0">
                <a:solidFill>
                  <a:srgbClr val="0070C0"/>
                </a:solidFill>
              </a:rPr>
              <a:t>2014</a:t>
            </a:r>
            <a:endParaRPr lang="ru-RU" sz="4000" dirty="0">
              <a:solidFill>
                <a:srgbClr val="0070C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0" dirty="0">
                <a:solidFill>
                  <a:srgbClr val="0070C0"/>
                </a:solidFill>
              </a:rPr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/>
              <a:t> </a:t>
            </a: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/>
              <a:t> </a:t>
            </a: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13314" name="Рисунок 3" descr="49 - копия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500" y="1571625"/>
            <a:ext cx="928688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0000"/>
                </a:solidFill>
              </a:rPr>
              <a:t>Патриотическое воспитание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526891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900" b="1" smtClean="0">
                <a:solidFill>
                  <a:srgbClr val="7030A0"/>
                </a:solidFill>
              </a:rPr>
              <a:t>Цель: </a:t>
            </a:r>
            <a:r>
              <a:rPr lang="ru-RU" sz="900" smtClean="0">
                <a:solidFill>
                  <a:srgbClr val="7030A0"/>
                </a:solidFill>
              </a:rPr>
              <a:t>способствовать воспитанию гуманной, социально активной, самостоятельной,   интеллектуально развитой творческой личности, обладающей чувством национальной гордости, любви к Отечеству, родному городу,  своему народу.</a:t>
            </a:r>
          </a:p>
          <a:p>
            <a:r>
              <a:rPr lang="ru-RU" sz="900" b="1" smtClean="0">
                <a:solidFill>
                  <a:srgbClr val="7030A0"/>
                </a:solidFill>
              </a:rPr>
              <a:t>Задачи:</a:t>
            </a:r>
            <a:endParaRPr lang="ru-RU" sz="900" smtClean="0">
              <a:solidFill>
                <a:srgbClr val="7030A0"/>
              </a:solidFill>
            </a:endParaRPr>
          </a:p>
          <a:p>
            <a:r>
              <a:rPr lang="ru-RU" sz="900" smtClean="0">
                <a:solidFill>
                  <a:srgbClr val="7030A0"/>
                </a:solidFill>
              </a:rPr>
              <a:t>Заложить основы гражданско - патриотической позиции личности;</a:t>
            </a:r>
          </a:p>
          <a:p>
            <a:r>
              <a:rPr lang="ru-RU" sz="900" smtClean="0">
                <a:solidFill>
                  <a:srgbClr val="7030A0"/>
                </a:solidFill>
              </a:rPr>
              <a:t>Освоение наиболее значимых российских  культурных традиций и традиций родного города;</a:t>
            </a:r>
          </a:p>
          <a:p>
            <a:r>
              <a:rPr lang="ru-RU" sz="900" smtClean="0">
                <a:solidFill>
                  <a:srgbClr val="7030A0"/>
                </a:solidFill>
              </a:rPr>
              <a:t>Получение и расширение доступных знаний о стране и родном городе: его истории, культуре, географии, традициях, достопримечательностях, народных промыслах, архитектуре, выдающихся земляках, природе и т.д.; </a:t>
            </a:r>
          </a:p>
          <a:p>
            <a:r>
              <a:rPr lang="ru-RU" sz="900" smtClean="0">
                <a:solidFill>
                  <a:srgbClr val="7030A0"/>
                </a:solidFill>
              </a:rPr>
              <a:t>Воспитание чувства гордости  за туляков;</a:t>
            </a:r>
          </a:p>
          <a:p>
            <a:r>
              <a:rPr lang="ru-RU" sz="900" smtClean="0">
                <a:solidFill>
                  <a:srgbClr val="7030A0"/>
                </a:solidFill>
              </a:rPr>
              <a:t>Формирование модели поведения ребенка во взаимоотношениях с другими  людьми.</a:t>
            </a:r>
          </a:p>
          <a:p>
            <a:r>
              <a:rPr lang="ru-RU" sz="900" smtClean="0">
                <a:solidFill>
                  <a:srgbClr val="7030A0"/>
                </a:solidFill>
              </a:rPr>
              <a:t> </a:t>
            </a:r>
          </a:p>
          <a:p>
            <a:r>
              <a:rPr lang="ru-RU" sz="900" smtClean="0">
                <a:solidFill>
                  <a:srgbClr val="7030A0"/>
                </a:solidFill>
              </a:rPr>
              <a:t>      Для детей на этапе завершения дошкольного образования характерно:</a:t>
            </a:r>
          </a:p>
          <a:p>
            <a:r>
              <a:rPr lang="ru-RU" sz="900" smtClean="0">
                <a:solidFill>
                  <a:srgbClr val="7030A0"/>
                </a:solidFill>
              </a:rPr>
              <a:t>проявление доброжелательного внимания к окружающим, стремление оказать помощь, поддержку другому человеку;</a:t>
            </a:r>
          </a:p>
          <a:p>
            <a:r>
              <a:rPr lang="ru-RU" sz="900" smtClean="0">
                <a:solidFill>
                  <a:srgbClr val="7030A0"/>
                </a:solidFill>
              </a:rPr>
              <a:t>уважение к достоинству других;</a:t>
            </a:r>
          </a:p>
          <a:p>
            <a:r>
              <a:rPr lang="ru-RU" sz="900" smtClean="0">
                <a:solidFill>
                  <a:srgbClr val="7030A0"/>
                </a:solidFill>
              </a:rPr>
              <a:t>стремление к познанию окружающей действительности;</a:t>
            </a:r>
          </a:p>
          <a:p>
            <a:r>
              <a:rPr lang="ru-RU" sz="900" smtClean="0">
                <a:solidFill>
                  <a:srgbClr val="7030A0"/>
                </a:solidFill>
              </a:rPr>
              <a:t>решение вопросов о далёком прошлом и будущем, об устройстве мира;</a:t>
            </a:r>
          </a:p>
          <a:p>
            <a:r>
              <a:rPr lang="ru-RU" sz="900" smtClean="0">
                <a:solidFill>
                  <a:srgbClr val="7030A0"/>
                </a:solidFill>
              </a:rPr>
              <a:t>бережное отношение к окружающей природе, результатам труда других людей, чужим и своим вещам.</a:t>
            </a:r>
          </a:p>
          <a:p>
            <a:r>
              <a:rPr lang="ru-RU" sz="900" smtClean="0">
                <a:solidFill>
                  <a:srgbClr val="7030A0"/>
                </a:solidFill>
              </a:rPr>
              <a:t> </a:t>
            </a:r>
          </a:p>
          <a:p>
            <a:r>
              <a:rPr lang="ru-RU" sz="900" smtClean="0">
                <a:solidFill>
                  <a:srgbClr val="7030A0"/>
                </a:solidFill>
              </a:rPr>
              <a:t>         Основу содержания гражданско - патриотического воспитания составляют  общечеловеческие ценности. Из всего спектра общечеловеческих ценностей, имеющих особое значение для содержания и организации воспитательного процесса можно выделить следующие:</a:t>
            </a:r>
          </a:p>
          <a:p>
            <a:r>
              <a:rPr lang="ru-RU" sz="900" smtClean="0">
                <a:solidFill>
                  <a:srgbClr val="7030A0"/>
                </a:solidFill>
              </a:rPr>
              <a:t> </a:t>
            </a:r>
          </a:p>
          <a:p>
            <a:r>
              <a:rPr lang="ru-RU" sz="900" b="1" i="1" smtClean="0">
                <a:solidFill>
                  <a:srgbClr val="7030A0"/>
                </a:solidFill>
              </a:rPr>
              <a:t>«Человек» - </a:t>
            </a:r>
            <a:r>
              <a:rPr lang="ru-RU" sz="900" smtClean="0">
                <a:solidFill>
                  <a:srgbClr val="7030A0"/>
                </a:solidFill>
              </a:rPr>
              <a:t>абсолютная ценность, «мера всех вещей». </a:t>
            </a:r>
            <a:r>
              <a:rPr lang="ru-RU" sz="900" i="1" smtClean="0">
                <a:solidFill>
                  <a:srgbClr val="7030A0"/>
                </a:solidFill>
              </a:rPr>
              <a:t>Сегодня гуманизму возвращается его индивидуальное начало, из средства человек становиться целью.</a:t>
            </a:r>
            <a:r>
              <a:rPr lang="ru-RU" sz="900" smtClean="0">
                <a:solidFill>
                  <a:srgbClr val="7030A0"/>
                </a:solidFill>
              </a:rPr>
              <a:t> Личность ребенка становится реальной ценностью.</a:t>
            </a:r>
          </a:p>
          <a:p>
            <a:r>
              <a:rPr lang="ru-RU" sz="900" b="1" i="1" smtClean="0">
                <a:solidFill>
                  <a:srgbClr val="7030A0"/>
                </a:solidFill>
              </a:rPr>
              <a:t>«Семья»</a:t>
            </a:r>
            <a:r>
              <a:rPr lang="ru-RU" sz="900" smtClean="0">
                <a:solidFill>
                  <a:srgbClr val="7030A0"/>
                </a:solidFill>
              </a:rPr>
              <a:t> - первый коллектив ребенка и естественная среда его развития, где закладываются основы будущей личности. </a:t>
            </a:r>
            <a:r>
              <a:rPr lang="ru-RU" sz="900" i="1" smtClean="0">
                <a:solidFill>
                  <a:srgbClr val="7030A0"/>
                </a:solidFill>
              </a:rPr>
              <a:t>Необходимо возрождать в людях чувства чести рода, ответственность за фамилию, перестроить взгляды на роль семьи, ее природное назначение.</a:t>
            </a:r>
            <a:endParaRPr lang="ru-RU" sz="900" smtClean="0">
              <a:solidFill>
                <a:srgbClr val="7030A0"/>
              </a:solidFill>
            </a:endParaRPr>
          </a:p>
          <a:p>
            <a:r>
              <a:rPr lang="ru-RU" sz="900" b="1" i="1" smtClean="0">
                <a:solidFill>
                  <a:srgbClr val="7030A0"/>
                </a:solidFill>
              </a:rPr>
              <a:t>«Труд» - </a:t>
            </a:r>
            <a:r>
              <a:rPr lang="ru-RU" sz="900" smtClean="0">
                <a:solidFill>
                  <a:srgbClr val="7030A0"/>
                </a:solidFill>
              </a:rPr>
              <a:t>основа человеческого бытия, «вечное естественное условие человеческой жизни». Приобщение детей к труду всегда было важной частью воспитания. </a:t>
            </a:r>
            <a:r>
              <a:rPr lang="ru-RU" sz="900" i="1" smtClean="0">
                <a:solidFill>
                  <a:srgbClr val="7030A0"/>
                </a:solidFill>
              </a:rPr>
              <a:t>Задача педагога - воспитывать у детей уважение к людям, прославившим наш тульский край  честным трудом.</a:t>
            </a:r>
            <a:r>
              <a:rPr lang="ru-RU" sz="900" smtClean="0">
                <a:solidFill>
                  <a:srgbClr val="7030A0"/>
                </a:solidFill>
              </a:rPr>
              <a:t> </a:t>
            </a:r>
          </a:p>
          <a:p>
            <a:r>
              <a:rPr lang="ru-RU" sz="900" b="1" i="1" smtClean="0">
                <a:solidFill>
                  <a:srgbClr val="7030A0"/>
                </a:solidFill>
              </a:rPr>
              <a:t>«Культура» - </a:t>
            </a:r>
            <a:r>
              <a:rPr lang="ru-RU" sz="900" smtClean="0">
                <a:solidFill>
                  <a:srgbClr val="7030A0"/>
                </a:solidFill>
              </a:rPr>
              <a:t>богатство, накопленное человечеством в сфере духовной и материальной жизни людей, высшее проявление творческих сил и способностей человека. Воспитание должно быть культуросообразно. </a:t>
            </a:r>
            <a:r>
              <a:rPr lang="ru-RU" sz="900" i="1" smtClean="0">
                <a:solidFill>
                  <a:srgbClr val="7030A0"/>
                </a:solidFill>
              </a:rPr>
              <a:t>Задача педагога- помочь воспитанникам в овладении духовной культурой своего народа</a:t>
            </a:r>
            <a:r>
              <a:rPr lang="ru-RU" sz="900" smtClean="0">
                <a:solidFill>
                  <a:srgbClr val="7030A0"/>
                </a:solidFill>
              </a:rPr>
              <a:t>, при этом надо иметь в виду, что одна из главных особенностей русского национального характера - высокая духовность.</a:t>
            </a:r>
          </a:p>
          <a:p>
            <a:r>
              <a:rPr lang="ru-RU" sz="900" b="1" i="1" smtClean="0">
                <a:solidFill>
                  <a:srgbClr val="7030A0"/>
                </a:solidFill>
              </a:rPr>
              <a:t>«Отечество» - </a:t>
            </a:r>
            <a:r>
              <a:rPr lang="ru-RU" sz="900" i="1" smtClean="0">
                <a:solidFill>
                  <a:srgbClr val="7030A0"/>
                </a:solidFill>
              </a:rPr>
              <a:t>единственная уникальная для каждого человека Родина, данная ему судьбой, доставшаяся от его предков. Задача педагога- воспитание уважительного, бережного отношения к истории и традициям своего народа, любви к  родному краю, формирование представлений о явлениях общественной жизни , т.е. воспитание патриотических чувств.</a:t>
            </a:r>
            <a:endParaRPr lang="ru-RU" sz="900" smtClean="0">
              <a:solidFill>
                <a:srgbClr val="7030A0"/>
              </a:solidFill>
            </a:endParaRPr>
          </a:p>
          <a:p>
            <a:r>
              <a:rPr lang="ru-RU" sz="900" b="1" i="1" smtClean="0">
                <a:solidFill>
                  <a:srgbClr val="7030A0"/>
                </a:solidFill>
              </a:rPr>
              <a:t>«Земля» -</a:t>
            </a:r>
            <a:r>
              <a:rPr lang="ru-RU" sz="900" smtClean="0">
                <a:solidFill>
                  <a:srgbClr val="7030A0"/>
                </a:solidFill>
              </a:rPr>
              <a:t> общий дом человечества. Это земля людей и живой природы. Важно  подвести детей к пониманию, что будущее Земли зависит от того, как к ней относятся люди. </a:t>
            </a:r>
            <a:r>
              <a:rPr lang="ru-RU" sz="900" i="1" smtClean="0">
                <a:solidFill>
                  <a:srgbClr val="7030A0"/>
                </a:solidFill>
              </a:rPr>
              <a:t>На данном этапе неоценимо экологическое воспитание, формирование интереса к общечеловеческим проблемам.</a:t>
            </a:r>
            <a:endParaRPr lang="ru-RU" sz="900" smtClean="0">
              <a:solidFill>
                <a:srgbClr val="7030A0"/>
              </a:solidFill>
            </a:endParaRPr>
          </a:p>
          <a:p>
            <a:r>
              <a:rPr lang="ru-RU" sz="900" b="1" i="1" smtClean="0">
                <a:solidFill>
                  <a:srgbClr val="7030A0"/>
                </a:solidFill>
              </a:rPr>
              <a:t> </a:t>
            </a:r>
            <a:endParaRPr lang="ru-RU" sz="900" smtClean="0">
              <a:solidFill>
                <a:srgbClr val="7030A0"/>
              </a:solidFill>
            </a:endParaRPr>
          </a:p>
          <a:p>
            <a:endParaRPr lang="ru-RU" sz="1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357188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FF0000"/>
                </a:solidFill>
              </a:rPr>
              <a:t>Формирование основ безопасности жизнедеятельности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25000" lnSpcReduction="20000"/>
          </a:bodyPr>
          <a:lstStyle/>
          <a:p>
            <a:pPr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400" b="1" dirty="0" smtClean="0">
                <a:solidFill>
                  <a:srgbClr val="7030A0"/>
                </a:solidFill>
              </a:rPr>
              <a:t>Цели</a:t>
            </a:r>
            <a:r>
              <a:rPr lang="ru-RU" sz="4400" b="1" dirty="0">
                <a:solidFill>
                  <a:srgbClr val="7030A0"/>
                </a:solidFill>
              </a:rPr>
              <a:t>: </a:t>
            </a:r>
            <a:r>
              <a:rPr lang="ru-RU" sz="4400" dirty="0">
                <a:solidFill>
                  <a:srgbClr val="7030A0"/>
                </a:solidFill>
              </a:rPr>
              <a:t>формирование основ безопасности собственной жизнедеятельности; формирование предпосылок  экологического сознания (безопасности окружающего мира). </a:t>
            </a:r>
          </a:p>
          <a:p>
            <a:pPr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400" b="1" dirty="0">
                <a:solidFill>
                  <a:srgbClr val="7030A0"/>
                </a:solidFill>
              </a:rPr>
              <a:t>Задачи:</a:t>
            </a:r>
            <a:endParaRPr lang="ru-RU" sz="4400" dirty="0">
              <a:solidFill>
                <a:srgbClr val="7030A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400" dirty="0">
                <a:solidFill>
                  <a:srgbClr val="7030A0"/>
                </a:solidFill>
              </a:rPr>
              <a:t>Формирование представлений об опасных  для человека и окружающего мира природы ситуациях и способах поведения в них.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400" dirty="0">
                <a:solidFill>
                  <a:srgbClr val="7030A0"/>
                </a:solidFill>
              </a:rPr>
              <a:t>Приобщение к  правилам безопасного для человека и окружающего мира природы поведения.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400" dirty="0">
                <a:solidFill>
                  <a:srgbClr val="7030A0"/>
                </a:solidFill>
              </a:rPr>
              <a:t>Передача детям знаний о правилах безопасности дорожного движения в качестве пешехода и пассажира транспортного средства.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400" dirty="0">
                <a:solidFill>
                  <a:srgbClr val="7030A0"/>
                </a:solidFill>
              </a:rPr>
              <a:t>Формирование осторожного и осмотрительного отношения к потенциально опасным для человека и окружающего мира природы ситуациям.</a:t>
            </a:r>
          </a:p>
          <a:p>
            <a:pPr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400" b="1" dirty="0">
                <a:solidFill>
                  <a:srgbClr val="7030A0"/>
                </a:solidFill>
              </a:rPr>
              <a:t> </a:t>
            </a:r>
            <a:endParaRPr lang="ru-RU" sz="4400" dirty="0">
              <a:solidFill>
                <a:srgbClr val="7030A0"/>
              </a:solidFill>
            </a:endParaRPr>
          </a:p>
          <a:p>
            <a:pPr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400" b="1" dirty="0">
                <a:solidFill>
                  <a:srgbClr val="7030A0"/>
                </a:solidFill>
              </a:rPr>
              <a:t>Основные направления работы по ОБЖ</a:t>
            </a:r>
            <a:endParaRPr lang="ru-RU" sz="4400" dirty="0">
              <a:solidFill>
                <a:srgbClr val="7030A0"/>
              </a:solidFill>
            </a:endParaRPr>
          </a:p>
          <a:p>
            <a:pPr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400" b="1" dirty="0">
                <a:solidFill>
                  <a:srgbClr val="7030A0"/>
                </a:solidFill>
              </a:rPr>
              <a:t> </a:t>
            </a:r>
            <a:endParaRPr lang="ru-RU" sz="4400" dirty="0">
              <a:solidFill>
                <a:srgbClr val="7030A0"/>
              </a:solidFill>
            </a:endParaRPr>
          </a:p>
          <a:p>
            <a:pPr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400" dirty="0">
                <a:solidFill>
                  <a:srgbClr val="7030A0"/>
                </a:solidFill>
              </a:rPr>
              <a:t>Усвоение дошкольниками первоначальных знаний о правилах безопасного поведения;</a:t>
            </a:r>
          </a:p>
          <a:p>
            <a:pPr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400" dirty="0">
                <a:solidFill>
                  <a:srgbClr val="7030A0"/>
                </a:solidFill>
              </a:rPr>
              <a:t>Формирование у детей качественно новых двигательных навыков и бдительного восприятия окружающей обстановки;</a:t>
            </a:r>
          </a:p>
          <a:p>
            <a:pPr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400" dirty="0">
                <a:solidFill>
                  <a:srgbClr val="7030A0"/>
                </a:solidFill>
              </a:rPr>
              <a:t>Развитие у детей способности к предвидению возможной опасности в конкретной  меняющейся ситуации и построению адекватного безопасного поведения;</a:t>
            </a:r>
          </a:p>
          <a:p>
            <a:pPr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400" dirty="0">
                <a:solidFill>
                  <a:srgbClr val="7030A0"/>
                </a:solidFill>
              </a:rPr>
              <a:t> </a:t>
            </a:r>
          </a:p>
          <a:p>
            <a:pPr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400" b="1" dirty="0">
                <a:solidFill>
                  <a:srgbClr val="7030A0"/>
                </a:solidFill>
              </a:rPr>
              <a:t>Основные принципы работы по воспитанию у детей навыков безопасного поведения.</a:t>
            </a:r>
            <a:endParaRPr lang="ru-RU" sz="4400" dirty="0">
              <a:solidFill>
                <a:srgbClr val="7030A0"/>
              </a:solidFill>
            </a:endParaRPr>
          </a:p>
          <a:p>
            <a:pPr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400" dirty="0">
                <a:solidFill>
                  <a:srgbClr val="7030A0"/>
                </a:solidFill>
              </a:rPr>
              <a:t> </a:t>
            </a:r>
          </a:p>
          <a:p>
            <a:pPr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400" dirty="0">
                <a:solidFill>
                  <a:srgbClr val="7030A0"/>
                </a:solidFill>
              </a:rPr>
              <a:t>Важно не механическое заучивание детьми правил безопасного поведения, а воспитание у них навыков безопасного поведения в окружающей его обстановке.</a:t>
            </a:r>
          </a:p>
          <a:p>
            <a:pPr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400" dirty="0">
                <a:solidFill>
                  <a:srgbClr val="7030A0"/>
                </a:solidFill>
              </a:rPr>
              <a:t> Воспитатели и родители не должны ограничиваться словами и показом картинок</a:t>
            </a:r>
            <a:br>
              <a:rPr lang="ru-RU" sz="4400" dirty="0">
                <a:solidFill>
                  <a:srgbClr val="7030A0"/>
                </a:solidFill>
              </a:rPr>
            </a:br>
            <a:r>
              <a:rPr lang="ru-RU" sz="4400" dirty="0">
                <a:solidFill>
                  <a:srgbClr val="7030A0"/>
                </a:solidFill>
              </a:rPr>
              <a:t>  (хотя это тоже важно). С детьми надо рассматривать и анализировать различные</a:t>
            </a:r>
            <a:br>
              <a:rPr lang="ru-RU" sz="4400" dirty="0">
                <a:solidFill>
                  <a:srgbClr val="7030A0"/>
                </a:solidFill>
              </a:rPr>
            </a:br>
            <a:r>
              <a:rPr lang="ru-RU" sz="4400" dirty="0">
                <a:solidFill>
                  <a:srgbClr val="7030A0"/>
                </a:solidFill>
              </a:rPr>
              <a:t>  жизненные ситуации, если возможно, проигрывать их в реальной обстановке.</a:t>
            </a:r>
          </a:p>
          <a:p>
            <a:pPr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400" dirty="0">
                <a:solidFill>
                  <a:srgbClr val="7030A0"/>
                </a:solidFill>
              </a:rPr>
              <a:t> Занятия проводить не только по графику или плану, а использовать каждую возможность (ежедневно), в процессе игр, прогулок и т.д., чтобы помочь детям полностью усвоить правила, обращать внимание детей на ту или иную сторону правил.</a:t>
            </a:r>
          </a:p>
          <a:p>
            <a:pPr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400" dirty="0">
                <a:solidFill>
                  <a:srgbClr val="7030A0"/>
                </a:solidFill>
              </a:rPr>
              <a:t> Развивать качества ребенка: его координацию, внимание, наблюдательность, реакцию  и т.д. Эти качества очень нужны и для безопасного поведения.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b="1" dirty="0">
                <a:solidFill>
                  <a:srgbClr val="7030A0"/>
                </a:solidFill>
              </a:rPr>
              <a:t> </a:t>
            </a:r>
            <a:endParaRPr lang="ru-RU" sz="4400" dirty="0">
              <a:solidFill>
                <a:srgbClr val="7030A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>
                <a:solidFill>
                  <a:srgbClr val="00B0F0"/>
                </a:solidFill>
              </a:rPr>
              <a:t>Развитие трудовой деятельности.</a:t>
            </a:r>
            <a:r>
              <a:rPr lang="ru-RU" dirty="0" smtClean="0">
                <a:solidFill>
                  <a:srgbClr val="00B0F0"/>
                </a:solidFill>
              </a:rPr>
              <a:t/>
            </a:r>
            <a:br>
              <a:rPr lang="ru-RU" dirty="0" smtClean="0">
                <a:solidFill>
                  <a:srgbClr val="00B0F0"/>
                </a:solidFill>
              </a:rPr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2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6400" b="1" dirty="0">
                <a:solidFill>
                  <a:schemeClr val="bg2">
                    <a:lumMod val="10000"/>
                  </a:schemeClr>
                </a:solidFill>
              </a:rPr>
              <a:t>Цель: формирование положительного отношения к труду.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6400" b="1" dirty="0">
                <a:solidFill>
                  <a:schemeClr val="bg2">
                    <a:lumMod val="10000"/>
                  </a:schemeClr>
                </a:solidFill>
              </a:rPr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6400" b="1" dirty="0">
                <a:solidFill>
                  <a:schemeClr val="bg2">
                    <a:lumMod val="10000"/>
                  </a:schemeClr>
                </a:solidFill>
              </a:rPr>
              <a:t>Задачи: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6400" b="1" dirty="0">
                <a:solidFill>
                  <a:schemeClr val="bg2">
                    <a:lumMod val="10000"/>
                  </a:schemeClr>
                </a:solidFill>
              </a:rPr>
              <a:t>Воспитание в детях уважительного отношения к труженику и результатам его труда, желания подражать ему в своей деятельности, проявлять нравственные качества. (Решение этой задачи должно привести к развитию осознания важности труда для общества).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6400" b="1" dirty="0">
                <a:solidFill>
                  <a:schemeClr val="bg2">
                    <a:lumMod val="10000"/>
                  </a:schemeClr>
                </a:solidFill>
              </a:rPr>
              <a:t>Обучение детей трудовым умениям, навыкам организации и планирования своего труда, осуществлению самоконтроля и самооценки. (Решение этой задачи должно привести к формированию интереса к овладению новыми навыками, ощущению радости от своих умений, самостоятельности).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6400" b="1" dirty="0">
                <a:solidFill>
                  <a:schemeClr val="bg2">
                    <a:lumMod val="10000"/>
                  </a:schemeClr>
                </a:solidFill>
              </a:rPr>
              <a:t>Воспитание нравственно-волевых качеств (настойчивости, целеустремленности, ответственности за результат своей деятельности), привычки к трудовому усилию. (Это должно привести к формированию у детей готовности к труду, развитию самостоятельности).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6400" b="1" dirty="0">
                <a:solidFill>
                  <a:schemeClr val="bg2">
                    <a:lumMod val="10000"/>
                  </a:schemeClr>
                </a:solidFill>
              </a:rPr>
              <a:t>Воспитание нравственных мотивов деятельности, побуждающих включаться в труд при необходимости. (Действие этих мотивов должно вызывать у ребенка активное стремление к получению качественного результата, ощущению радости от собственного труда).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6400" b="1" dirty="0">
                <a:solidFill>
                  <a:schemeClr val="bg2">
                    <a:lumMod val="10000"/>
                  </a:schemeClr>
                </a:solidFill>
              </a:rPr>
              <a:t>Воспитание гуманного отношения к окружающим: умения и желания включаться в совместный труд со сверстниками, проявлять доброжелательность, активность и инициативу, стремление к качественному выполнению общего дела, осознания себя как члена детского общества.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6400" b="1" dirty="0">
                <a:solidFill>
                  <a:schemeClr val="bg2">
                    <a:lumMod val="10000"/>
                  </a:schemeClr>
                </a:solidFill>
              </a:rPr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6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100" b="1" dirty="0" smtClean="0">
                <a:solidFill>
                  <a:srgbClr val="7030A0"/>
                </a:solidFill>
              </a:rPr>
              <a:t>Характерные черты личностно-ориентирован­ного взаимодействия педагога с детьми в ДОУ: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3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>
              <a:solidFill>
                <a:srgbClr val="00B05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900" b="1" dirty="0" smtClean="0">
                <a:solidFill>
                  <a:schemeClr val="bg2">
                    <a:lumMod val="10000"/>
                  </a:schemeClr>
                </a:solidFill>
              </a:rPr>
              <a:t>создание </a:t>
            </a:r>
            <a:r>
              <a:rPr lang="ru-RU" sz="4900" b="1" dirty="0">
                <a:solidFill>
                  <a:schemeClr val="bg2">
                    <a:lumMod val="10000"/>
                  </a:schemeClr>
                </a:solidFill>
              </a:rPr>
              <a:t>педагогом условий для максимального влияния образовательного процесса на развитие индивидуальности ребенка (актуализация субъектного опыта детей;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900" b="1" dirty="0">
                <a:solidFill>
                  <a:schemeClr val="bg2">
                    <a:lumMod val="10000"/>
                  </a:schemeClr>
                </a:solidFill>
              </a:rPr>
              <a:t>оказание помощи в поиске и обретении своего индивидуального стиля и темпа деятельности, раскрытии и развитии инди­видуальных познавательных процессов и интересов;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900" b="1" dirty="0">
                <a:solidFill>
                  <a:schemeClr val="bg2">
                    <a:lumMod val="10000"/>
                  </a:schemeClr>
                </a:solidFill>
              </a:rPr>
              <a:t>содей­ствие ребенку в формировании положительной  Я - концепции, развитии творческих способностей, овладении уме­ниями и навыками самопознания).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900" b="1" i="1" dirty="0">
                <a:solidFill>
                  <a:schemeClr val="bg2">
                    <a:lumMod val="10000"/>
                  </a:schemeClr>
                </a:solidFill>
              </a:rPr>
              <a:t>Интегрированные свойства личности педагога, которые в основном определяют успешность в личностно-ориентированном взаимодействии:</a:t>
            </a:r>
            <a:endParaRPr lang="ru-RU" sz="4900" b="1" dirty="0">
              <a:solidFill>
                <a:schemeClr val="bg2">
                  <a:lumMod val="1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900" b="1" i="1" dirty="0">
                <a:solidFill>
                  <a:schemeClr val="bg2">
                    <a:lumMod val="10000"/>
                  </a:schemeClr>
                </a:solidFill>
              </a:rPr>
              <a:t>Социально-педагогическая ориентация </a:t>
            </a:r>
            <a:r>
              <a:rPr lang="ru-RU" sz="4900" b="1" dirty="0">
                <a:solidFill>
                  <a:schemeClr val="bg2">
                    <a:lumMod val="10000"/>
                  </a:schemeClr>
                </a:solidFill>
              </a:rPr>
              <a:t>— осознание педагогом необходимости отстаивания интересов, прав и свобод ребенка на всех уровнях педагогической деятельности.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900" b="1" i="1" dirty="0">
                <a:solidFill>
                  <a:schemeClr val="bg2">
                    <a:lumMod val="10000"/>
                  </a:schemeClr>
                </a:solidFill>
              </a:rPr>
              <a:t>Рефлексивные способности, </a:t>
            </a:r>
            <a:r>
              <a:rPr lang="ru-RU" sz="4900" b="1" dirty="0">
                <a:solidFill>
                  <a:schemeClr val="bg2">
                    <a:lumMod val="10000"/>
                  </a:schemeClr>
                </a:solidFill>
              </a:rPr>
              <a:t>которые помогут педагог остановиться, оглянуться, осмыслить то, что он делает: «Не навредить!»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900" b="1" i="1" dirty="0">
                <a:solidFill>
                  <a:schemeClr val="bg2">
                    <a:lumMod val="10000"/>
                  </a:schemeClr>
                </a:solidFill>
              </a:rPr>
              <a:t>Методологическая культура — </a:t>
            </a:r>
            <a:r>
              <a:rPr lang="ru-RU" sz="4900" b="1" dirty="0">
                <a:solidFill>
                  <a:schemeClr val="bg2">
                    <a:lumMod val="10000"/>
                  </a:schemeClr>
                </a:solidFill>
              </a:rPr>
              <a:t>система знаний и способов деятельности, позволяющих грамотно, осознанно выстраивать свою деятельность в условиях выбора образовательных альтернатив; одним из важных элементов этой культуры является умение педагога мотивировать деятельность своих воспитанников.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49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Проектирование образовательного процесса    в соответствии с контингентом воспитанников, их индивидуальными и возрастными особенностями, состоянием здоровья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2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800" dirty="0" smtClean="0">
                <a:solidFill>
                  <a:srgbClr val="7030A0"/>
                </a:solidFill>
              </a:rPr>
              <a:t>Программа </a:t>
            </a:r>
            <a:r>
              <a:rPr lang="ru-RU" sz="4800" dirty="0">
                <a:solidFill>
                  <a:srgbClr val="7030A0"/>
                </a:solidFill>
              </a:rPr>
              <a:t>предусматривает решение программных образовательных задач в совместной деятельности взрослого и детей и самостоятельной деятельности детей не только в рамках непосредственно образовательной деятельности, но и при  проведении режимных моментов в соответствии со спецификой дошкольного образования; а также предполагает построение образовательного процесса на адекватных возрасту формах работы с детьми, основной из которых и ведущим видом деятельности для них является игра,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800" dirty="0">
                <a:solidFill>
                  <a:srgbClr val="7030A0"/>
                </a:solidFill>
              </a:rPr>
              <a:t>Режим дня в дошкольном образовательном учреждении соответствует </a:t>
            </a:r>
            <a:r>
              <a:rPr lang="ru-RU" sz="4800" dirty="0" err="1">
                <a:solidFill>
                  <a:srgbClr val="7030A0"/>
                </a:solidFill>
              </a:rPr>
              <a:t>СанПиН</a:t>
            </a:r>
            <a:r>
              <a:rPr lang="ru-RU" sz="4800" dirty="0">
                <a:solidFill>
                  <a:srgbClr val="7030A0"/>
                </a:solidFill>
              </a:rPr>
              <a:t> «Санитарно-эпидемиологическим требованиям к устройству, содержанию и организации режима работы дошкольных образовательных организаций», возрастным особенностям детей и способствует их гармоничному развитию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800" dirty="0">
                <a:solidFill>
                  <a:srgbClr val="7030A0"/>
                </a:solidFill>
              </a:rPr>
              <a:t> 	ДОУ обеспечивает сбалансированное 3-х разовое питание детей, необходимое для нормального роста и развития дошкольника с учётом временем пребывания и режима работы.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800" dirty="0">
                <a:solidFill>
                  <a:srgbClr val="7030A0"/>
                </a:solidFill>
              </a:rPr>
              <a:t>	Медицинское обслуживание детей осуществляется приглашённым на договорной основе медицинским работником, который наряду с администрацией несёт ответственность за проведение лечебно-профилактических мероприятий, соблюдение санитарно-гигиенического и противоэпидемического режима, а также режима и качества питания воспитанников, оказания первой помощи ребёнку в случае необходимости. Медицинские услуги в пределах функциональных обязанностей медицинского персонала ДОУ оказываются бесплатно.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800" dirty="0">
                <a:solidFill>
                  <a:srgbClr val="7030A0"/>
                </a:solidFill>
              </a:rPr>
              <a:t>Ежедневная продолжительность прогулки детей составляет 3 – 4 часа. Прогулка организована два раза в день: в первую половину – до обеда и во вторую половину дня – после дневного сна. Кроме того, утренний прием детей проводится на открытом воздухе. Прогулки в зимнее время сокращены или не проводятся в силу климатических условий.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800" dirty="0">
                <a:solidFill>
                  <a:srgbClr val="7030A0"/>
                </a:solidFill>
              </a:rPr>
              <a:t>Общая продолжительность дневного сна детей дошкольного возраста составляет 2 – 2,5 часа.                   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800" dirty="0">
                <a:solidFill>
                  <a:srgbClr val="7030A0"/>
                </a:solidFill>
              </a:rPr>
              <a:t>Оптимальные условия для развития ребенка – это продуманное соотношение свободной, регламентируемой и нерегламентированной (совместная деятельность педагогов и детей и самостоятельная деятельность детей) форм деятельности ребенка   Образовательная деятельность вне организованных занятий обеспечивает максимальный учет особенностей и возможностей ребенка, его интересы и склонности. В течение дня во всех возрастных группах предусмотрен определенный баланс различных </a:t>
            </a:r>
            <a:r>
              <a:rPr lang="ru-RU" sz="4400" dirty="0">
                <a:solidFill>
                  <a:srgbClr val="7030A0"/>
                </a:solidFill>
              </a:rPr>
              <a:t>видов </a:t>
            </a:r>
            <a:r>
              <a:rPr lang="ru-RU" sz="4400" dirty="0" smtClean="0">
                <a:solidFill>
                  <a:srgbClr val="7030A0"/>
                </a:solidFill>
              </a:rPr>
              <a:t>деятельности</a:t>
            </a:r>
            <a:r>
              <a:rPr lang="ru-RU" sz="4400" dirty="0">
                <a:solidFill>
                  <a:srgbClr val="7030A0"/>
                </a:solidFill>
              </a:rPr>
              <a:t>.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Формы организации  непосредственно-образовательной деятельности: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  </a:t>
            </a:r>
            <a:r>
              <a:rPr lang="ru-RU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для детей с 1.6  до 3 лет – подгрупповая;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 в дошкольных группах -  подгрупповые, фронтальные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Максимально допустимый объем образовательной нагрузки соответствует санитарно - эпидемиологическим правилам и нормативам </a:t>
            </a:r>
            <a:r>
              <a:rPr lang="ru-RU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СанПиН</a:t>
            </a:r>
            <a:r>
              <a:rPr lang="ru-RU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2.4.1.3049-13  "Санитарно-эпидемиологические требования к устройству, содержанию и организации режима работы дошкольных образовательных организаций",  утвержденным постановлением Главного государственного санитарного врача Российской Федерации от 15 мая 2013 г. № 26  (зарегистрировано Министерством юстиции Российской Федерации 29 мая 2013 г., регистрационный  № 28564).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Для детей в возрасте от 1,6 до 3 лет</a:t>
            </a:r>
            <a:r>
              <a:rPr lang="ru-RU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непосредственно образовательная деятельность составляет не более 1,5 часа  в неделю (игровая, музыкальная деятельность, общение, развитие движений. Продолжительность непрерывной образовательной деятельности не более 10 минут в первую и вторую половину дня.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Максимально допустимый объем недельной образовательной нагрузки, включая реализацию дополнительных образовательных программ, для детей дошкольного возраста составляет: </a:t>
            </a:r>
            <a:endParaRPr lang="ru-RU" sz="11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в младшей группе (дети четвертого года жизни) -2 часа 45 мин.,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в средней группе (дети пятого года жизни) - 4 часа,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в старшей группе (дети шестого года жизни) - 6 часов 15 минут,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в подготовительной (дети седьмого года жизни) - 8 часов 30 минут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Продолжительность непрерывной непосредственно образовательной деятельности </a:t>
            </a:r>
            <a:endParaRPr lang="ru-RU" sz="11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для детей 4-го года жизни - не более 15 минут,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для детей 5-го года жизни - не более 20 минут,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для детей 6-го года жизни - не более 25 минут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для детей 7-го года жизни - не более 30 минут.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Максимально допустимый объем образовательной нагрузки в первой половине дня</a:t>
            </a:r>
            <a:r>
              <a:rPr lang="ru-RU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в младшей и средней группах не превышает 30 и 40 минут соответственно,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в старшей и подготовительной 45 минут и 1, 5 часа соответственно.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1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 </a:t>
            </a:r>
            <a:r>
              <a:rPr lang="ru-RU" sz="2700" b="1" dirty="0" smtClean="0">
                <a:solidFill>
                  <a:srgbClr val="FF0000"/>
                </a:solidFill>
              </a:rPr>
              <a:t>Особенности традиционных событий, праздников, мероприятий.  (Приложение №9)</a:t>
            </a:r>
            <a:r>
              <a:rPr lang="ru-RU" sz="2700" dirty="0" smtClean="0">
                <a:solidFill>
                  <a:srgbClr val="FF0000"/>
                </a:solidFill>
              </a:rPr>
              <a:t/>
            </a:r>
            <a:br>
              <a:rPr lang="ru-RU" sz="2700" dirty="0" smtClean="0">
                <a:solidFill>
                  <a:srgbClr val="FF0000"/>
                </a:solidFill>
              </a:rPr>
            </a:br>
            <a:r>
              <a:rPr lang="ru-RU" sz="2700" b="1" dirty="0" smtClean="0">
                <a:solidFill>
                  <a:srgbClr val="FF0000"/>
                </a:solidFill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8674" name="Содержимое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484028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1000" b="1" smtClean="0">
                <a:solidFill>
                  <a:srgbClr val="002060"/>
                </a:solidFill>
              </a:rPr>
              <a:t>В основе лежит комплексно-тематическое планирование воспитательно-образовательной работы в ДОУ</a:t>
            </a:r>
          </a:p>
          <a:p>
            <a:r>
              <a:rPr lang="ru-RU" sz="1000" b="1" smtClean="0">
                <a:solidFill>
                  <a:srgbClr val="002060"/>
                </a:solidFill>
              </a:rPr>
              <a:t>	Цель: построение  воспитательно–образовательного процесса, направленного  на  обеспечение единства  воспитательных, развивающих и обучающих целей и задач,  с учетом интеграции  на необходимом и достаточном материале, максимально приближаясь к разумному «минимуму» с учетом  контингента воспитанников, их индивидуальных и возрастных  особенностей, социального заказа родителей.</a:t>
            </a:r>
          </a:p>
          <a:p>
            <a:r>
              <a:rPr lang="ru-RU" sz="1000" b="1" smtClean="0">
                <a:solidFill>
                  <a:srgbClr val="002060"/>
                </a:solidFill>
              </a:rPr>
              <a:t>	Организационной основой реализации комплексно-тематического принципа построения программы  являются примерные темы (праздники, события, проекты),  которые ориентированы на все направления развития ребенка дошкольного возраста и посвящены различным сторонам человеческого бытия, а так же вызывают личностный интерес детей к:</a:t>
            </a:r>
          </a:p>
          <a:p>
            <a:r>
              <a:rPr lang="ru-RU" sz="1000" b="1" smtClean="0">
                <a:solidFill>
                  <a:srgbClr val="002060"/>
                </a:solidFill>
              </a:rPr>
              <a:t>•	явлениям нравственной жизни ребенка </a:t>
            </a:r>
          </a:p>
          <a:p>
            <a:r>
              <a:rPr lang="ru-RU" sz="1000" b="1" smtClean="0">
                <a:solidFill>
                  <a:srgbClr val="002060"/>
                </a:solidFill>
              </a:rPr>
              <a:t>•	окружающей природе</a:t>
            </a:r>
          </a:p>
          <a:p>
            <a:r>
              <a:rPr lang="ru-RU" sz="1000" b="1" smtClean="0">
                <a:solidFill>
                  <a:srgbClr val="002060"/>
                </a:solidFill>
              </a:rPr>
              <a:t>•	миру искусства и литературы </a:t>
            </a:r>
          </a:p>
          <a:p>
            <a:r>
              <a:rPr lang="ru-RU" sz="1000" b="1" smtClean="0">
                <a:solidFill>
                  <a:srgbClr val="002060"/>
                </a:solidFill>
              </a:rPr>
              <a:t>•	традиционным для семьи, общества и государства праздничным событиям</a:t>
            </a:r>
          </a:p>
          <a:p>
            <a:r>
              <a:rPr lang="ru-RU" sz="1000" b="1" smtClean="0">
                <a:solidFill>
                  <a:srgbClr val="002060"/>
                </a:solidFill>
              </a:rPr>
              <a:t>•	событиям, формирующим чувство гражданской принадлежности ребенка                         (День рождения Санкт-Петербурга,  День народного единства, День защитника Отечества и др.)</a:t>
            </a:r>
          </a:p>
          <a:p>
            <a:r>
              <a:rPr lang="ru-RU" sz="1000" b="1" smtClean="0">
                <a:solidFill>
                  <a:srgbClr val="002060"/>
                </a:solidFill>
              </a:rPr>
              <a:t>•	сезонным явлениям </a:t>
            </a:r>
          </a:p>
          <a:p>
            <a:r>
              <a:rPr lang="ru-RU" sz="1000" b="1" smtClean="0">
                <a:solidFill>
                  <a:srgbClr val="002060"/>
                </a:solidFill>
              </a:rPr>
              <a:t>•	народной культуре и  традициям.</a:t>
            </a:r>
          </a:p>
          <a:p>
            <a:r>
              <a:rPr lang="ru-RU" sz="1000" b="1" smtClean="0">
                <a:solidFill>
                  <a:srgbClr val="002060"/>
                </a:solidFill>
              </a:rPr>
              <a:t> </a:t>
            </a:r>
          </a:p>
          <a:p>
            <a:r>
              <a:rPr lang="ru-RU" sz="1000" b="1" smtClean="0">
                <a:solidFill>
                  <a:srgbClr val="002060"/>
                </a:solidFill>
              </a:rPr>
              <a:t>Тематический принцип построения образовательного процесса позволил  ввести региональные и культурные компоненты, учитывать приоритет дошкольного учреждения.</a:t>
            </a:r>
          </a:p>
          <a:p>
            <a:r>
              <a:rPr lang="ru-RU" sz="1000" b="1" smtClean="0">
                <a:solidFill>
                  <a:srgbClr val="002060"/>
                </a:solidFill>
              </a:rPr>
              <a:t>Построение всего образовательного процесса вокруг одного центрального блока дает большие возможности для развития детей. Темы помогают организовать информацию оптимальным способом. У дошкольников появляются многочисленные возможности для практики, экспериментирования, развития основных навыков, понятийного мышления.</a:t>
            </a:r>
          </a:p>
          <a:p>
            <a:r>
              <a:rPr lang="ru-RU" sz="1000" b="1" smtClean="0">
                <a:solidFill>
                  <a:srgbClr val="002060"/>
                </a:solidFill>
              </a:rPr>
              <a:t>Введение похожих тем в различных возрастных группах обеспечивает достижение единства образовательных целей и преемственности в детском развитии на протяжении всего дошкольного возраста, органичное развитие детей в соответствии с их индивидуальными возможностями.</a:t>
            </a:r>
          </a:p>
          <a:p>
            <a:r>
              <a:rPr lang="ru-RU" sz="1000" b="1" smtClean="0">
                <a:solidFill>
                  <a:srgbClr val="002060"/>
                </a:solidFill>
              </a:rPr>
              <a:t>В каждой возрастной группе выделен блок, разделенный на несколько тем. Одной теме уделяется не менее одной недели. Тема отражается  в подборе материалов, находящихся в группе    и уголках развития.</a:t>
            </a:r>
          </a:p>
          <a:p>
            <a:r>
              <a:rPr lang="ru-RU" sz="1000" b="1" smtClean="0">
                <a:solidFill>
                  <a:srgbClr val="002060"/>
                </a:solidFill>
              </a:rPr>
              <a:t>	 Для каждой возрастной группы дано комплексно-тематическое планирование, которое  рассматривается как примерное. Педагоги вправе по своему усмотрению частично или полностью менять темы или названия тем, содержание работы, временной период в соответствии с особенностями своей возрастной группы, другими значимыми событиями</a:t>
            </a:r>
          </a:p>
          <a:p>
            <a:r>
              <a:rPr lang="ru-RU" sz="1000" b="1" smtClean="0">
                <a:solidFill>
                  <a:srgbClr val="002060"/>
                </a:solidFill>
              </a:rPr>
              <a:t>Формы подготовки  и реализации тем  носят интегративный  характер, то есть позволяют решать задачи психолого-педагогической работы нескольких образовательных областей;</a:t>
            </a:r>
          </a:p>
          <a:p>
            <a:r>
              <a:rPr lang="ru-RU" sz="1000" b="1" smtClean="0">
                <a:solidFill>
                  <a:srgbClr val="7030A0"/>
                </a:solidFill>
              </a:rPr>
              <a:t> </a:t>
            </a:r>
          </a:p>
          <a:p>
            <a:r>
              <a:rPr lang="ru-RU" sz="1000" b="1" smtClean="0">
                <a:solidFill>
                  <a:srgbClr val="7030A0"/>
                </a:solidFill>
              </a:rPr>
              <a:t> </a:t>
            </a:r>
            <a:endParaRPr lang="ru-RU" sz="1000" smtClean="0">
              <a:solidFill>
                <a:srgbClr val="7030A0"/>
              </a:solidFill>
            </a:endParaRPr>
          </a:p>
          <a:p>
            <a:r>
              <a:rPr lang="ru-RU" sz="1000" b="1" smtClean="0">
                <a:solidFill>
                  <a:srgbClr val="7030A0"/>
                </a:solidFill>
              </a:rPr>
              <a:t> </a:t>
            </a:r>
            <a:endParaRPr lang="ru-RU" sz="1000" smtClean="0">
              <a:solidFill>
                <a:srgbClr val="7030A0"/>
              </a:solidFill>
            </a:endParaRPr>
          </a:p>
          <a:p>
            <a:endParaRPr lang="ru-RU" sz="100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0070C0"/>
                </a:solidFill>
              </a:rPr>
              <a:t>Материально-техническое обеспечение Программы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4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/>
              <a:t> </a:t>
            </a: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500" b="1" dirty="0">
                <a:solidFill>
                  <a:schemeClr val="accent3">
                    <a:lumMod val="50000"/>
                  </a:schemeClr>
                </a:solidFill>
              </a:rPr>
              <a:t>Пространственная среда помещений детского сада пополняется в соответствии с требованиями реализуемых программ и разработанной ГБДОУ карты соответствия и развития оснащенности учебно-воспитательного процесса и предметно-развивающей среды, согласно требованиям ФГОС ДО.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500" b="1" dirty="0">
                <a:solidFill>
                  <a:schemeClr val="accent3">
                    <a:lumMod val="50000"/>
                  </a:schemeClr>
                </a:solidFill>
              </a:rPr>
              <a:t>Развивающая среда в детском учреждении - это система условий, обеспечивающая всю полноту развития детской деятельности и личности ребенка. Она включает ряд базовых компонентов, необходимых для полноценного физического, художественно-эстетического, познавательного, речевого и социально-коммуникативного развития детей. В детском саду к ним относятся природные объекты, физкультурно-игровые и оздоровительные сооружения, предметно-игровая среда, музыкально-театральная среда, предметно-развивающая среда занятий и др. Такая среда позволяет ребенку активно действовать в ней и творчески ее видоизменять.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500" b="1" dirty="0">
                <a:solidFill>
                  <a:schemeClr val="accent3">
                    <a:lumMod val="50000"/>
                  </a:schemeClr>
                </a:solidFill>
              </a:rPr>
              <a:t>В групповых помещениях, в соответствии с современными требованиями к организации предметно-развивающей среды и требованиями ФГОС ДО, оборудованы центры для организации разнообразной детской деятельности (как самостоятельной, так и совместной с воспитателем). На территории детского сада имеется семь игровых площадок, дорожная разметка.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500" b="1" dirty="0">
                <a:solidFill>
                  <a:schemeClr val="accent3">
                    <a:lumMod val="50000"/>
                  </a:schemeClr>
                </a:solidFill>
              </a:rPr>
              <a:t>Наряду с этим существует ряд проблем: перечень и количество оборудования не в полной мере соответствуют требованиям образовательной программы, в соответствии с ФГОС ДО. Вследствие чего требуется пополнение среды ДОУ современным развивающим и техническим оборудованием; совершенствование материально-технического оснащения.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500" b="1" dirty="0">
                <a:solidFill>
                  <a:schemeClr val="accent3">
                    <a:lumMod val="50000"/>
                  </a:schemeClr>
                </a:solidFill>
              </a:rPr>
              <a:t>Обеспеченность образовательных программ пакетом методико-диагностических и практических материалов в соответствии с современными требованиями составляет не более 65%, что не достаточно для  гарантирования высокого качества образовательного процесса.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500" b="1" i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ru-RU" sz="3500" b="1" dirty="0">
              <a:solidFill>
                <a:schemeClr val="accent3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35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7030A0"/>
                </a:solidFill>
              </a:rPr>
              <a:t/>
            </a:r>
            <a:br>
              <a:rPr lang="ru-RU" sz="3600" b="1" dirty="0" smtClean="0">
                <a:solidFill>
                  <a:srgbClr val="7030A0"/>
                </a:solidFill>
              </a:rPr>
            </a:br>
            <a:r>
              <a:rPr lang="ru-RU" sz="3600" b="1" dirty="0">
                <a:solidFill>
                  <a:srgbClr val="7030A0"/>
                </a:solidFill>
              </a:rPr>
              <a:t/>
            </a:r>
            <a:br>
              <a:rPr lang="ru-RU" sz="3600" b="1" dirty="0">
                <a:solidFill>
                  <a:srgbClr val="7030A0"/>
                </a:solidFill>
              </a:rPr>
            </a:br>
            <a:r>
              <a:rPr lang="ru-RU" sz="3600" b="1" dirty="0" smtClean="0">
                <a:solidFill>
                  <a:srgbClr val="7030A0"/>
                </a:solidFill>
              </a:rPr>
              <a:t>Организация развивающей предметно-пространственной среды</a:t>
            </a:r>
            <a:r>
              <a:rPr lang="ru-RU" sz="3600" dirty="0" smtClean="0">
                <a:solidFill>
                  <a:srgbClr val="7030A0"/>
                </a:solidFill>
              </a:rPr>
              <a:t/>
            </a:r>
            <a:br>
              <a:rPr lang="ru-RU" sz="3600" dirty="0" smtClean="0">
                <a:solidFill>
                  <a:srgbClr val="7030A0"/>
                </a:solidFill>
              </a:rPr>
            </a:br>
            <a:r>
              <a:rPr lang="ru-RU" sz="3600" dirty="0" smtClean="0">
                <a:solidFill>
                  <a:srgbClr val="7030A0"/>
                </a:solidFill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072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b="1" smtClean="0">
                <a:solidFill>
                  <a:srgbClr val="00B050"/>
                </a:solidFill>
              </a:rPr>
              <a:t>Требования к развивающей предметно-пространственной среде.</a:t>
            </a:r>
          </a:p>
          <a:p>
            <a:r>
              <a:rPr lang="ru-RU" sz="1600" b="1" smtClean="0">
                <a:solidFill>
                  <a:srgbClr val="00B050"/>
                </a:solidFill>
              </a:rPr>
              <a:t>1. Развивающая предметно-пространственная среда обеспечивает максимальную реализацию образовательного потенциала пространства  ДОУ, группы, а также территории, прилегающей к ДОУ, материалов, оборудования и инвентаря для развития детей дошкольного возраста в соответствии с особенностями каждого возрастного этапа, охраны и укрепления их здоровья, учета особенностей и коррекции недостатков их развития.</a:t>
            </a:r>
          </a:p>
          <a:p>
            <a:r>
              <a:rPr lang="ru-RU" sz="1600" b="1" smtClean="0">
                <a:solidFill>
                  <a:srgbClr val="00B050"/>
                </a:solidFill>
              </a:rPr>
              <a:t>2. Развивающая предметно-пространственная среда должна обеспечивать возможность общения и совместной деятельности детей (в том числе детей разного возраста) и взрослых, двигательной активности детей, а также возможности для уединения.</a:t>
            </a:r>
          </a:p>
          <a:p>
            <a:r>
              <a:rPr lang="ru-RU" sz="1600" b="1" smtClean="0">
                <a:solidFill>
                  <a:srgbClr val="00B050"/>
                </a:solidFill>
              </a:rPr>
              <a:t>3. Развивающая предметно-пространственная среда должна обеспечивать:</a:t>
            </a:r>
          </a:p>
          <a:p>
            <a:r>
              <a:rPr lang="ru-RU" sz="1600" b="1" smtClean="0">
                <a:solidFill>
                  <a:srgbClr val="00B050"/>
                </a:solidFill>
              </a:rPr>
              <a:t>реализацию различных образовательных программ;</a:t>
            </a:r>
          </a:p>
          <a:p>
            <a:r>
              <a:rPr lang="ru-RU" sz="1600" b="1" smtClean="0">
                <a:solidFill>
                  <a:srgbClr val="00B050"/>
                </a:solidFill>
              </a:rPr>
              <a:t>учет национально-культурных, климатических условий, в которых осуществляется образовательная деятельность;</a:t>
            </a:r>
          </a:p>
          <a:p>
            <a:r>
              <a:rPr lang="ru-RU" sz="1600" b="1" smtClean="0">
                <a:solidFill>
                  <a:srgbClr val="00B050"/>
                </a:solidFill>
              </a:rPr>
              <a:t>учет возрастных особенностей детей.</a:t>
            </a:r>
          </a:p>
          <a:p>
            <a:r>
              <a:rPr lang="ru-RU" sz="1600" b="1" smtClean="0">
                <a:solidFill>
                  <a:srgbClr val="00B050"/>
                </a:solidFill>
              </a:rPr>
              <a:t>4. Развивающая предметно-пространственная среда должна быть содержательно-насыщенной, трансформируемой, полифункциональной, вариативной, доступной и безопасной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100" b="1" dirty="0" smtClean="0">
                <a:solidFill>
                  <a:srgbClr val="00B0F0"/>
                </a:solidFill>
              </a:rPr>
              <a:t/>
            </a:r>
            <a:br>
              <a:rPr lang="ru-RU" sz="3100" b="1" dirty="0" smtClean="0">
                <a:solidFill>
                  <a:srgbClr val="00B0F0"/>
                </a:solidFill>
              </a:rPr>
            </a:br>
            <a:r>
              <a:rPr lang="ru-RU" sz="3100" b="1" dirty="0" smtClean="0">
                <a:solidFill>
                  <a:srgbClr val="7030A0"/>
                </a:solidFill>
              </a:rPr>
              <a:t>Кадровое обеспечение реализации образовательной   Программы</a:t>
            </a: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3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900" b="1" dirty="0" smtClean="0">
                <a:solidFill>
                  <a:srgbClr val="0070C0"/>
                </a:solidFill>
              </a:rPr>
              <a:t>Главным </a:t>
            </a:r>
            <a:r>
              <a:rPr lang="ru-RU" sz="4900" b="1" dirty="0">
                <a:solidFill>
                  <a:srgbClr val="0070C0"/>
                </a:solidFill>
              </a:rPr>
              <a:t>условием обеспечения качества предоставляемых образовательных услуг ДОУ является человеческие ресурсы, а именно педагогические кадры учреждения. Педагогический коллектив ДОУ в основном стабильный, инициативный. В детском саду обеспечивается психологический комфорт педагогам, создается атмосфера педагогического оптимизма, ориентация на успех, обеспечиваются условия для сохранения и укрепления здоровья. Работа педагогического коллектива характеризуется целостностью и предусматривает взаимосвязь между различными видами деятельности.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900" b="1" dirty="0">
                <a:solidFill>
                  <a:srgbClr val="0070C0"/>
                </a:solidFill>
              </a:rPr>
              <a:t>Педагогические работники ГБДОУ, реализующие Программу, обладают основными компетенциями, необходимыми для создания условия развития детей, обозначенными в </a:t>
            </a:r>
            <a:r>
              <a:rPr lang="ru-RU" sz="4900" b="1" dirty="0">
                <a:solidFill>
                  <a:srgbClr val="0070C0"/>
                </a:solidFill>
                <a:hlinkClick r:id="" tooltip="Ссылка на текущий документ"/>
              </a:rPr>
              <a:t>п. 3.2.5</a:t>
            </a:r>
            <a:r>
              <a:rPr lang="ru-RU" sz="4900" b="1" dirty="0">
                <a:solidFill>
                  <a:srgbClr val="0070C0"/>
                </a:solidFill>
              </a:rPr>
              <a:t>  федерального государственного образовательного стандарта дошкольного образования</a:t>
            </a:r>
            <a:br>
              <a:rPr lang="ru-RU" sz="4900" b="1" dirty="0">
                <a:solidFill>
                  <a:srgbClr val="0070C0"/>
                </a:solidFill>
              </a:rPr>
            </a:br>
            <a:r>
              <a:rPr lang="ru-RU" sz="4900" b="1" dirty="0">
                <a:solidFill>
                  <a:srgbClr val="0070C0"/>
                </a:solidFill>
              </a:rPr>
              <a:t>(приказ </a:t>
            </a:r>
            <a:r>
              <a:rPr lang="ru-RU" sz="4900" b="1" dirty="0" err="1">
                <a:solidFill>
                  <a:srgbClr val="0070C0"/>
                </a:solidFill>
              </a:rPr>
              <a:t>Минобрнауки</a:t>
            </a:r>
            <a:r>
              <a:rPr lang="ru-RU" sz="4900" b="1" dirty="0">
                <a:solidFill>
                  <a:srgbClr val="0070C0"/>
                </a:solidFill>
              </a:rPr>
              <a:t> России от 17.10.2013 № 1155 «Об утверждении федерального государственного образовательного стандарта дошкольного образования»).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900" b="1" dirty="0">
                <a:solidFill>
                  <a:srgbClr val="0070C0"/>
                </a:solidFill>
              </a:rPr>
              <a:t>Педагоги в основном владеют современными технологиями организации образовательного процесса, такими как: </a:t>
            </a:r>
            <a:r>
              <a:rPr lang="ru-RU" sz="4900" b="1" dirty="0" err="1">
                <a:solidFill>
                  <a:srgbClr val="0070C0"/>
                </a:solidFill>
              </a:rPr>
              <a:t>здоровьесберегающие</a:t>
            </a:r>
            <a:r>
              <a:rPr lang="ru-RU" sz="4900" b="1" dirty="0">
                <a:solidFill>
                  <a:srgbClr val="0070C0"/>
                </a:solidFill>
              </a:rPr>
              <a:t>, личностно-ориентированные технологии обучения, метод проектов, ИКТ - технологии, технология использования игровых методов.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900" b="1" dirty="0">
                <a:solidFill>
                  <a:srgbClr val="00B050"/>
                </a:solidFill>
              </a:rPr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7030A0"/>
                </a:solidFill>
              </a:rPr>
              <a:t>Пояснительная записка </a:t>
            </a:r>
            <a:endParaRPr lang="ru-RU" smtClean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ru-RU" sz="1600" smtClean="0">
                <a:solidFill>
                  <a:srgbClr val="7030A0"/>
                </a:solidFill>
              </a:rPr>
              <a:t>Программа направлена </a:t>
            </a:r>
            <a:r>
              <a:rPr lang="ru-RU" sz="1400" smtClean="0">
                <a:solidFill>
                  <a:srgbClr val="7030A0"/>
                </a:solidFill>
              </a:rPr>
              <a:t>на создание условий развития ребенка открывающих возможности для его позитивной социализации, его личност­ного развития, развития инициативы и творческих способностей на основе сотрудничества с взрослыми и сверстниками и соответствующим воз­расту видам деятельности; на создание развивающей образовательной среды, которая представляет собой систему условий социализации и инди­видуализации детей.</a:t>
            </a:r>
          </a:p>
          <a:p>
            <a:pPr>
              <a:lnSpc>
                <a:spcPct val="80000"/>
              </a:lnSpc>
            </a:pPr>
            <a:r>
              <a:rPr lang="ru-RU" sz="1400" smtClean="0">
                <a:solidFill>
                  <a:srgbClr val="7030A0"/>
                </a:solidFill>
              </a:rPr>
              <a:t>              Программа спроектирована с учетом ФГОС дошкольного образования,  </a:t>
            </a:r>
          </a:p>
          <a:p>
            <a:pPr>
              <a:lnSpc>
                <a:spcPct val="80000"/>
              </a:lnSpc>
            </a:pPr>
            <a:r>
              <a:rPr lang="ru-RU" sz="1400" smtClean="0">
                <a:solidFill>
                  <a:srgbClr val="7030A0"/>
                </a:solidFill>
              </a:rPr>
              <a:t> Программа   разработана в соответствии с нормативными правовыми документами:</a:t>
            </a:r>
          </a:p>
          <a:p>
            <a:pPr>
              <a:lnSpc>
                <a:spcPct val="80000"/>
              </a:lnSpc>
            </a:pPr>
            <a:r>
              <a:rPr lang="ru-RU" sz="1400" smtClean="0">
                <a:solidFill>
                  <a:srgbClr val="7030A0"/>
                </a:solidFill>
              </a:rPr>
              <a:t>Федеральным законом «Об образовании в Российской Федерации» от 29.12.2012 № 273-ФЗ.</a:t>
            </a:r>
          </a:p>
          <a:p>
            <a:pPr>
              <a:lnSpc>
                <a:spcPct val="80000"/>
              </a:lnSpc>
            </a:pPr>
            <a:r>
              <a:rPr lang="ru-RU" sz="1400" smtClean="0">
                <a:solidFill>
                  <a:srgbClr val="7030A0"/>
                </a:solidFill>
              </a:rPr>
              <a:t>«Санитарно-эпидемиологическими требованиями к устройству, содержанию и организации режима работы дошкольных организациях». Санитарно-эпидемиологические правила и нормативы СанПиН 2.4.1.3049-13, утвержденные постановлением Главного государственного санитар­ного врача Российской Федерации от 15 мая 2013 года № 26,                (далее – СанПиН).</a:t>
            </a:r>
          </a:p>
          <a:p>
            <a:pPr>
              <a:lnSpc>
                <a:spcPct val="80000"/>
              </a:lnSpc>
            </a:pPr>
            <a:r>
              <a:rPr lang="ru-RU" sz="1400" smtClean="0">
                <a:solidFill>
                  <a:srgbClr val="7030A0"/>
                </a:solidFill>
              </a:rPr>
              <a:t>Приказом Министерства образования и науки Российской Федерации от 17.10.2013 №1155 "Об утверждении федерального государст­венного образовательного стандарта дошкольного образования" (Зарегистрировано в Минюсте России 14.11.2013 </a:t>
            </a:r>
            <a:r>
              <a:rPr lang="en-US" sz="1400" smtClean="0">
                <a:solidFill>
                  <a:srgbClr val="7030A0"/>
                </a:solidFill>
              </a:rPr>
              <a:t>N</a:t>
            </a:r>
            <a:r>
              <a:rPr lang="ru-RU" sz="1400" smtClean="0">
                <a:solidFill>
                  <a:srgbClr val="7030A0"/>
                </a:solidFill>
              </a:rPr>
              <a:t> 30384).</a:t>
            </a:r>
          </a:p>
          <a:p>
            <a:pPr>
              <a:lnSpc>
                <a:spcPct val="80000"/>
              </a:lnSpc>
            </a:pPr>
            <a:r>
              <a:rPr lang="ru-RU" sz="1400" smtClean="0">
                <a:solidFill>
                  <a:srgbClr val="7030A0"/>
                </a:solidFill>
              </a:rPr>
              <a:t>Приказом Министерства образования и науки Российской Федерации от 13.08.2013г. №1014"Об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дошкольного об­разования".</a:t>
            </a:r>
          </a:p>
          <a:p>
            <a:pPr>
              <a:lnSpc>
                <a:spcPct val="80000"/>
              </a:lnSpc>
            </a:pPr>
            <a:r>
              <a:rPr lang="ru-RU" sz="1400" smtClean="0">
                <a:solidFill>
                  <a:srgbClr val="7030A0"/>
                </a:solidFill>
              </a:rPr>
              <a:t>          5.</a:t>
            </a:r>
            <a:r>
              <a:rPr lang="ru-RU" sz="1400" smtClean="0">
                <a:solidFill>
                  <a:srgbClr val="7030A0"/>
                </a:solidFill>
                <a:latin typeface="Arial" charset="0"/>
              </a:rPr>
              <a:t> </a:t>
            </a:r>
            <a:r>
              <a:rPr lang="ru-RU" sz="1400" smtClean="0">
                <a:solidFill>
                  <a:srgbClr val="7030A0"/>
                </a:solidFill>
              </a:rPr>
              <a:t>Постановление от 07.02 2011г. «О федеральной целевой программе развития образования на 2011-2015 годы»</a:t>
            </a:r>
          </a:p>
          <a:p>
            <a:pPr>
              <a:lnSpc>
                <a:spcPct val="80000"/>
              </a:lnSpc>
            </a:pPr>
            <a:r>
              <a:rPr lang="ru-RU" sz="1400" smtClean="0">
                <a:solidFill>
                  <a:srgbClr val="7030A0"/>
                </a:solidFill>
              </a:rPr>
              <a:t>          6.</a:t>
            </a:r>
            <a:r>
              <a:rPr lang="ru-RU" sz="1400" smtClean="0">
                <a:solidFill>
                  <a:srgbClr val="7030A0"/>
                </a:solidFill>
                <a:latin typeface="Arial" charset="0"/>
              </a:rPr>
              <a:t> </a:t>
            </a:r>
            <a:r>
              <a:rPr lang="ru-RU" sz="1400" smtClean="0">
                <a:solidFill>
                  <a:srgbClr val="7030A0"/>
                </a:solidFill>
              </a:rPr>
              <a:t>Конвенция о правах ребенка</a:t>
            </a:r>
          </a:p>
          <a:p>
            <a:pPr>
              <a:lnSpc>
                <a:spcPct val="80000"/>
              </a:lnSpc>
            </a:pPr>
            <a:r>
              <a:rPr lang="ru-RU" sz="1400" smtClean="0">
                <a:solidFill>
                  <a:srgbClr val="7030A0"/>
                </a:solidFill>
              </a:rPr>
              <a:t>          7.</a:t>
            </a:r>
            <a:r>
              <a:rPr lang="ru-RU" sz="1400" smtClean="0">
                <a:solidFill>
                  <a:srgbClr val="7030A0"/>
                </a:solidFill>
                <a:latin typeface="Arial" charset="0"/>
              </a:rPr>
              <a:t> </a:t>
            </a:r>
            <a:r>
              <a:rPr lang="ru-RU" sz="1400" smtClean="0">
                <a:solidFill>
                  <a:srgbClr val="7030A0"/>
                </a:solidFill>
              </a:rPr>
              <a:t>Уставом   ГБДОУ.</a:t>
            </a:r>
          </a:p>
          <a:p>
            <a:pPr>
              <a:lnSpc>
                <a:spcPct val="80000"/>
              </a:lnSpc>
            </a:pPr>
            <a:r>
              <a:rPr lang="ru-RU" sz="1400" smtClean="0">
                <a:solidFill>
                  <a:srgbClr val="7030A0"/>
                </a:solidFill>
              </a:rPr>
              <a:t>        </a:t>
            </a:r>
            <a:r>
              <a:rPr lang="ru-RU" sz="1400" smtClean="0">
                <a:solidFill>
                  <a:srgbClr val="7030A0"/>
                </a:solidFill>
                <a:latin typeface="Arial" charset="0"/>
              </a:rPr>
              <a:t>  </a:t>
            </a:r>
            <a:r>
              <a:rPr lang="ru-RU" sz="1400" smtClean="0">
                <a:solidFill>
                  <a:srgbClr val="7030A0"/>
                </a:solidFill>
              </a:rPr>
              <a:t>8.</a:t>
            </a:r>
            <a:r>
              <a:rPr lang="ru-RU" sz="1400" smtClean="0">
                <a:solidFill>
                  <a:srgbClr val="7030A0"/>
                </a:solidFill>
                <a:latin typeface="Arial" charset="0"/>
              </a:rPr>
              <a:t> </a:t>
            </a:r>
            <a:r>
              <a:rPr lang="ru-RU" sz="1400" smtClean="0">
                <a:solidFill>
                  <a:srgbClr val="7030A0"/>
                </a:solidFill>
              </a:rPr>
              <a:t>Лицензией на образовательную деятельность.</a:t>
            </a:r>
          </a:p>
          <a:p>
            <a:pPr>
              <a:lnSpc>
                <a:spcPct val="80000"/>
              </a:lnSpc>
            </a:pPr>
            <a:r>
              <a:rPr lang="ru-RU" sz="1400" smtClean="0">
                <a:solidFill>
                  <a:srgbClr val="7030A0"/>
                </a:solidFill>
              </a:rPr>
              <a:t> </a:t>
            </a:r>
          </a:p>
          <a:p>
            <a:pPr>
              <a:lnSpc>
                <a:spcPct val="80000"/>
              </a:lnSpc>
            </a:pPr>
            <a:endParaRPr lang="ru-RU" sz="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428625"/>
            <a:ext cx="8229600" cy="57404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</a:rPr>
              <a:t>ГБДОУ реализует основную образовательную программу дошкольного образования в группах </a:t>
            </a:r>
            <a:r>
              <a:rPr lang="ru-RU" sz="1200" b="1" dirty="0" err="1">
                <a:solidFill>
                  <a:schemeClr val="accent1">
                    <a:lumMod val="50000"/>
                  </a:schemeClr>
                </a:solidFill>
              </a:rPr>
              <a:t>общеразвивающей</a:t>
            </a: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</a:rPr>
              <a:t> направленности с приоритетным осуществлением деятельности по развитию детей по нескольким направлениям, таким как познавательно - речевое, социально-коммуникативное, художественно-эстетическое и физическое.                                             Программа способствует обеспечению реализации права родителей: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</a:rPr>
              <a:t>на информацию об образовательных услугах, их выбор;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</a:rPr>
              <a:t>на гарантию качества получаемых услуг.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</a:rPr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</a:rPr>
              <a:t>С целью обеспечения организации образовательной деятельности наряду с основной образовательной программой  педагогический коллектив ГБДОУ использует 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</a:rPr>
              <a:t>парциальные 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</a:rPr>
              <a:t>программы</a:t>
            </a: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200" b="1" i="1" dirty="0">
                <a:solidFill>
                  <a:schemeClr val="accent1">
                    <a:lumMod val="50000"/>
                  </a:schemeClr>
                </a:solidFill>
              </a:rPr>
              <a:t>В области «Речевое развитие»:</a:t>
            </a: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</a:rPr>
              <a:t>                                                                                                                                                                                         - «Чудесный город» Л.К. Ермолаева, И.М. Лебедева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200" b="1" i="1" dirty="0">
                <a:solidFill>
                  <a:schemeClr val="accent1">
                    <a:lumMod val="50000"/>
                  </a:schemeClr>
                </a:solidFill>
              </a:rPr>
              <a:t>В области «Познавательное развитие»:</a:t>
            </a:r>
            <a:endParaRPr lang="ru-RU" sz="1200" b="1" dirty="0">
              <a:solidFill>
                <a:schemeClr val="accent1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</a:rPr>
              <a:t>Программа «Приобщение детей к истокам русской народной культуры» О.Л.Князева, </a:t>
            </a:r>
            <a:r>
              <a:rPr lang="ru-RU" sz="1200" b="1" dirty="0" err="1">
                <a:solidFill>
                  <a:schemeClr val="accent1">
                    <a:lumMod val="50000"/>
                  </a:schemeClr>
                </a:solidFill>
              </a:rPr>
              <a:t>М.Д.Маханева</a:t>
            </a:r>
            <a:endParaRPr lang="ru-RU" sz="1200" b="1" dirty="0">
              <a:solidFill>
                <a:schemeClr val="accent1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200" b="1" i="1" dirty="0">
                <a:solidFill>
                  <a:schemeClr val="accent1">
                    <a:lumMod val="50000"/>
                  </a:schemeClr>
                </a:solidFill>
              </a:rPr>
              <a:t>В области «Художественно-эстетическое развитие»:</a:t>
            </a:r>
            <a:endParaRPr lang="ru-RU" sz="1200" b="1" dirty="0">
              <a:solidFill>
                <a:schemeClr val="accent1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</a:rPr>
              <a:t>Программа   «Ритмическая мозаика» по ритмической пластике для детей дошкольного и младшего школьного возраста, А.И. Буренина.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</a:rPr>
              <a:t>          </a:t>
            </a:r>
            <a:r>
              <a:rPr lang="ru-RU" sz="1200" b="1" i="1" dirty="0">
                <a:solidFill>
                  <a:schemeClr val="accent1">
                    <a:lumMod val="50000"/>
                  </a:schemeClr>
                </a:solidFill>
              </a:rPr>
              <a:t>В области «Социально-коммуникативное развитие»:</a:t>
            </a:r>
            <a:endParaRPr lang="ru-RU" sz="1200" b="1" dirty="0">
              <a:solidFill>
                <a:schemeClr val="accent1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</a:rPr>
              <a:t>Программа «Основы безопасности детей дошкольного возраста»  Н.Н. Авдеева, О.Л. Князева, Р.Б. </a:t>
            </a:r>
            <a:r>
              <a:rPr lang="ru-RU" sz="1200" b="1" dirty="0" err="1">
                <a:solidFill>
                  <a:schemeClr val="accent1">
                    <a:lumMod val="50000"/>
                  </a:schemeClr>
                </a:solidFill>
              </a:rPr>
              <a:t>Стеркина</a:t>
            </a: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</a:rPr>
              <a:t>Программа социального развития детей «Я, ты, мы», О.Л.Князева.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</a:rPr>
              <a:t>             </a:t>
            </a:r>
            <a:r>
              <a:rPr lang="ru-RU" sz="1200" b="1" i="1" dirty="0">
                <a:solidFill>
                  <a:schemeClr val="accent1">
                    <a:lumMod val="50000"/>
                  </a:schemeClr>
                </a:solidFill>
              </a:rPr>
              <a:t>В области   «Физическое   развитие»:</a:t>
            </a:r>
            <a:endParaRPr lang="ru-RU" sz="1200" b="1" dirty="0">
              <a:solidFill>
                <a:schemeClr val="accent1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</a:rPr>
              <a:t>-	Программа «Физическая культура – дошкольникам» Л. Д. Глазырина </a:t>
            </a:r>
            <a:br>
              <a:rPr lang="ru-RU" sz="12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</a:rPr>
              <a:t>      Успешное выполнение образовательной программы требует создания современной пространственной, предметно-развивающей среды. Для этого в ГБДОУ функционируют дополнительные помещения, обеспечивающие осуществление образовательного процесса: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</a:rPr>
              <a:t>познавательно-речевое развитие (Петербуржская  гостиная);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</a:rPr>
              <a:t>художественно-эстетическое развитие (музыкальный зал, музей «Русская изба»);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</a:rPr>
              <a:t>физическое развитие (музыкальный зал, спортивная площадка, спортивный комплекс, музей  «Спортивного инвентаря»);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</a:rPr>
              <a:t>социально-личностное развитие (место для уединения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  <a:t>Цели и задачи реализации программы дошкольного образования</a:t>
            </a:r>
            <a:endParaRPr lang="ru-RU" sz="3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Ведущие </a:t>
            </a: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</a:rPr>
              <a:t>цели Программы  по реализации основной образовательной программы определяются ФГОС дошкольного образования создание благоприятных условий для полноценного проживания ребенком дошкольного детства, формирова­ние основ базовой культуры личности, всестороннее развитие психических и физических качеств в соответствии с возрастными и индивидуаль­ными особенностями, подготовка к жизни в современном обществе, к обучению в школе, обеспечение безопасности жизнедеятельности дошколь­ника.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</a:rPr>
              <a:t>Особое внимание в Программе уделяется развитию личности ребенка, сохранению и укреплению здоровья детей, а также воспитанию у дошкольников таких качеств, как: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</a:rPr>
              <a:t>патриотизм;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</a:rPr>
              <a:t>активная жизненная позиция;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</a:rPr>
              <a:t>творческий подход в решении различных жизненных ситуаций;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</a:rPr>
              <a:t>	уважение к традиционным ценностям.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</a:rPr>
              <a:t>Эти цели реализуются в процессе разнообразных видов детской деятельности: игровой, коммуникативной, трудовой, познавательно - исследовательской, продуктивной, музыкально-художественной, чтения.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</a:rPr>
              <a:t>Для достижения целей Программы первостепенное значение имеют: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</a:rPr>
              <a:t>забота о здоровье, эмоциональном благополучии и своевременном всестороннем развитии каждого ребенка;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</a:rPr>
              <a:t>создание в группах атмосферы гуманного и доброжелательного отношения ко всем воспитанникам, что позволяет растить их общительными, добрыми, любознательными, инициативными, стремящимися к самостоятельности и творчеству;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</a:rPr>
              <a:t>•	максимальное использование разнообразных видов детской деятельности, их интеграция в целях повышения эффективности воспита­тельно-образовательного процесса;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</a:rPr>
              <a:t>творческая организация (</a:t>
            </a:r>
            <a:r>
              <a:rPr lang="ru-RU" sz="1100" b="1" dirty="0" err="1">
                <a:solidFill>
                  <a:schemeClr val="accent1">
                    <a:lumMod val="75000"/>
                  </a:schemeClr>
                </a:solidFill>
              </a:rPr>
              <a:t>креативность</a:t>
            </a: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</a:rPr>
              <a:t>) воспитательно-образовательного процесса;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</a:rPr>
              <a:t>вариативность использования образовательного материала, позволяющая развивать творчество в соответствии с интересами и наклонно­стями каждого ребенка;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</a:rPr>
              <a:t>уважительное отношение к результатам детского творчества;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</a:rPr>
              <a:t>единство подходов к воспитанию детей в условиях дошкольного образовательного учреждения и семьи;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</a:rPr>
              <a:t>•	соблюдение в работе детского сада и начальной школы преемственности, исключающей умственные и физические перегрузки в содер­жании образования детей дошкольного возраста, обеспечивающей отсутствие давления предметного обучения.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</a:rPr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1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 smtClean="0"/>
              <a:t> </a:t>
            </a:r>
            <a:r>
              <a:rPr lang="ru-RU" sz="2200" b="1" dirty="0" smtClean="0">
                <a:solidFill>
                  <a:schemeClr val="bg2">
                    <a:lumMod val="10000"/>
                  </a:schemeClr>
                </a:solidFill>
              </a:rPr>
              <a:t>Основные задачи образовательных областей:</a:t>
            </a:r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 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dirty="0" smtClean="0">
                <a:solidFill>
                  <a:schemeClr val="bg2">
                    <a:lumMod val="10000"/>
                  </a:schemeClr>
                </a:solidFill>
              </a:rPr>
            </a:b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813"/>
            <a:ext cx="8686800" cy="4857750"/>
          </a:xfrm>
        </p:spPr>
        <p:txBody>
          <a:bodyPr rtlCol="0">
            <a:normAutofit fontScale="2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i="1" u="sng" dirty="0" smtClean="0">
                <a:solidFill>
                  <a:srgbClr val="002060"/>
                </a:solidFill>
              </a:rPr>
              <a:t>Социально </a:t>
            </a:r>
            <a:r>
              <a:rPr lang="ru-RU" sz="3600" b="1" i="1" u="sng" dirty="0">
                <a:solidFill>
                  <a:srgbClr val="002060"/>
                </a:solidFill>
              </a:rPr>
              <a:t>– коммуникативное развитие</a:t>
            </a:r>
            <a:endParaRPr lang="ru-RU" sz="3600" b="1" dirty="0">
              <a:solidFill>
                <a:srgbClr val="00206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>
                <a:solidFill>
                  <a:srgbClr val="002060"/>
                </a:solidFill>
              </a:rPr>
              <a:t>Усвоение норм и ценностей, принятых в обществе, включая моральные и нравственные ценности.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>
                <a:solidFill>
                  <a:srgbClr val="002060"/>
                </a:solidFill>
              </a:rPr>
              <a:t>Развитие общения и взаимодействия ребёнка со взрослыми и сверстниками.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>
                <a:solidFill>
                  <a:srgbClr val="002060"/>
                </a:solidFill>
              </a:rPr>
              <a:t>Становление самостоятельности, целенаправленности и </a:t>
            </a:r>
            <a:r>
              <a:rPr lang="ru-RU" sz="3600" b="1" dirty="0" err="1">
                <a:solidFill>
                  <a:srgbClr val="002060"/>
                </a:solidFill>
              </a:rPr>
              <a:t>саморегуляции</a:t>
            </a:r>
            <a:r>
              <a:rPr lang="ru-RU" sz="3600" b="1" dirty="0">
                <a:solidFill>
                  <a:srgbClr val="002060"/>
                </a:solidFill>
              </a:rPr>
              <a:t> собственных действий.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>
                <a:solidFill>
                  <a:srgbClr val="002060"/>
                </a:solidFill>
              </a:rPr>
              <a:t>Развитие социального и эмоционального интеллекта, эмоциональной отзывчивости, сопереживания.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>
                <a:solidFill>
                  <a:srgbClr val="002060"/>
                </a:solidFill>
              </a:rPr>
              <a:t>Формирование готовности к совместной деятельности.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>
                <a:solidFill>
                  <a:srgbClr val="002060"/>
                </a:solidFill>
              </a:rPr>
              <a:t>Формирование уважительного отношения и чувства принадлежности к своей семье и сообществу детей и взрослых в организации.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>
                <a:solidFill>
                  <a:srgbClr val="002060"/>
                </a:solidFill>
              </a:rPr>
              <a:t>Формирование позитивных установок к различным видам труда и творчества.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>
                <a:solidFill>
                  <a:srgbClr val="002060"/>
                </a:solidFill>
              </a:rPr>
              <a:t>Формирование основ безопасности в быту, социуме, природе.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i="1" dirty="0">
                <a:solidFill>
                  <a:srgbClr val="002060"/>
                </a:solidFill>
              </a:rPr>
              <a:t> </a:t>
            </a:r>
            <a:endParaRPr lang="ru-RU" sz="3600" b="1" dirty="0">
              <a:solidFill>
                <a:srgbClr val="00206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i="1" u="sng" dirty="0">
                <a:solidFill>
                  <a:srgbClr val="002060"/>
                </a:solidFill>
              </a:rPr>
              <a:t>Познавательное развитие</a:t>
            </a:r>
            <a:endParaRPr lang="ru-RU" sz="3600" b="1" dirty="0">
              <a:solidFill>
                <a:srgbClr val="00206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>
                <a:solidFill>
                  <a:srgbClr val="002060"/>
                </a:solidFill>
              </a:rPr>
              <a:t>Развитие интересов детей, любознательности и познавательной мотивации.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>
                <a:solidFill>
                  <a:srgbClr val="002060"/>
                </a:solidFill>
              </a:rPr>
              <a:t>Формирование познавательных действий, становление сознания.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>
                <a:solidFill>
                  <a:srgbClr val="002060"/>
                </a:solidFill>
              </a:rPr>
              <a:t>Развитие воображения и творческой активности.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>
                <a:solidFill>
                  <a:srgbClr val="002060"/>
                </a:solidFill>
              </a:rPr>
              <a:t>Формирование первичных представлений о себе, других людях, объектах окружающего мира, их свойствах и отношениях (форме, цвете, размере, материале, звучании, ритме, тепе, количестве, числе, части и целом, пространстве и времени, движении и покое, причинах и следствиях и др.),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>
                <a:solidFill>
                  <a:srgbClr val="002060"/>
                </a:solidFill>
              </a:rPr>
              <a:t>Формирование первичных представлений о малой родине и Отечестве, представлений о </a:t>
            </a:r>
            <a:r>
              <a:rPr lang="ru-RU" sz="3600" b="1" dirty="0" err="1">
                <a:solidFill>
                  <a:srgbClr val="002060"/>
                </a:solidFill>
              </a:rPr>
              <a:t>социокультурных</a:t>
            </a:r>
            <a:r>
              <a:rPr lang="ru-RU" sz="3600" b="1" dirty="0">
                <a:solidFill>
                  <a:srgbClr val="002060"/>
                </a:solidFill>
              </a:rPr>
              <a:t> ценностях нашего народа, об отечественных традициях и праздниках, о планете Земля как общем доме людей, об особенностях природы, многообразии стран и народов мира.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>
                <a:solidFill>
                  <a:srgbClr val="002060"/>
                </a:solidFill>
              </a:rPr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i="1" u="sng" dirty="0">
                <a:solidFill>
                  <a:srgbClr val="002060"/>
                </a:solidFill>
              </a:rPr>
              <a:t>Речевое развитие</a:t>
            </a:r>
            <a:endParaRPr lang="ru-RU" sz="3600" b="1" dirty="0">
              <a:solidFill>
                <a:srgbClr val="00206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>
                <a:solidFill>
                  <a:srgbClr val="002060"/>
                </a:solidFill>
              </a:rPr>
              <a:t>Владение речью как средством общения.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>
                <a:solidFill>
                  <a:srgbClr val="002060"/>
                </a:solidFill>
              </a:rPr>
              <a:t>Обогащение активного словаря.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>
                <a:solidFill>
                  <a:srgbClr val="002060"/>
                </a:solidFill>
              </a:rPr>
              <a:t>Развитие связной,  грамматически правильной диалогической и монологической речи.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>
                <a:solidFill>
                  <a:srgbClr val="002060"/>
                </a:solidFill>
              </a:rPr>
              <a:t>Развитие речевого творчества.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>
                <a:solidFill>
                  <a:srgbClr val="002060"/>
                </a:solidFill>
              </a:rPr>
              <a:t>Развитие звуковой и интонационной культуры речи, фонематического слуха.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>
                <a:solidFill>
                  <a:srgbClr val="002060"/>
                </a:solidFill>
              </a:rPr>
              <a:t>Знакомство с книжной культурой, детской литературой, понимание на слух текстов различных жанров детской литературы.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>
                <a:solidFill>
                  <a:srgbClr val="002060"/>
                </a:solidFill>
              </a:rPr>
              <a:t>Формирование звуковой аналитико-синтетической активности как предпосылки обучения грамоте.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>
                <a:solidFill>
                  <a:srgbClr val="002060"/>
                </a:solidFill>
              </a:rPr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i="1" u="sng" dirty="0">
                <a:solidFill>
                  <a:srgbClr val="002060"/>
                </a:solidFill>
              </a:rPr>
              <a:t>Художественно - эстетическое развитие</a:t>
            </a:r>
            <a:endParaRPr lang="ru-RU" sz="3600" b="1" dirty="0">
              <a:solidFill>
                <a:srgbClr val="00206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>
                <a:solidFill>
                  <a:srgbClr val="002060"/>
                </a:solidFill>
              </a:rPr>
              <a:t>Развитие предпосылок </a:t>
            </a:r>
            <a:r>
              <a:rPr lang="ru-RU" sz="3600" b="1" dirty="0" err="1">
                <a:solidFill>
                  <a:srgbClr val="002060"/>
                </a:solidFill>
              </a:rPr>
              <a:t>ценностно</a:t>
            </a:r>
            <a:r>
              <a:rPr lang="ru-RU" sz="3600" b="1" dirty="0">
                <a:solidFill>
                  <a:srgbClr val="002060"/>
                </a:solidFill>
              </a:rPr>
              <a:t> – смыслового восприятия и понимания произведений искусства (словесного, музыкального, изобразительного), мира природы.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>
                <a:solidFill>
                  <a:srgbClr val="002060"/>
                </a:solidFill>
              </a:rPr>
              <a:t>Становление эстетического отношения к окружающему миру.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>
                <a:solidFill>
                  <a:srgbClr val="002060"/>
                </a:solidFill>
              </a:rPr>
              <a:t>Формирование элементарных представлений о видах искусства.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>
                <a:solidFill>
                  <a:srgbClr val="002060"/>
                </a:solidFill>
              </a:rPr>
              <a:t>Восприятие музыки, художественной литературы, фольклора.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>
                <a:solidFill>
                  <a:srgbClr val="002060"/>
                </a:solidFill>
              </a:rPr>
              <a:t>Стимулирование сопереживания персонажам художественных произведений.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>
                <a:solidFill>
                  <a:srgbClr val="002060"/>
                </a:solidFill>
              </a:rPr>
              <a:t>Реализация самостоятельной творческой деятельности детей (изобразительной, конструктивно-модельной, музыкальной и др.)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>
                <a:solidFill>
                  <a:srgbClr val="002060"/>
                </a:solidFill>
              </a:rPr>
              <a:t> </a:t>
            </a:r>
            <a:r>
              <a:rPr lang="ru-RU" sz="3600" b="1" i="1" u="sng" dirty="0" smtClean="0">
                <a:solidFill>
                  <a:srgbClr val="002060"/>
                </a:solidFill>
              </a:rPr>
              <a:t>Физическое </a:t>
            </a:r>
            <a:r>
              <a:rPr lang="ru-RU" sz="3600" b="1" i="1" u="sng" dirty="0">
                <a:solidFill>
                  <a:srgbClr val="002060"/>
                </a:solidFill>
              </a:rPr>
              <a:t>развитие</a:t>
            </a:r>
            <a:endParaRPr lang="ru-RU" sz="3600" b="1" dirty="0">
              <a:solidFill>
                <a:srgbClr val="00206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>
                <a:solidFill>
                  <a:srgbClr val="002060"/>
                </a:solidFill>
              </a:rPr>
              <a:t>Развитие физических качеств.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>
                <a:solidFill>
                  <a:srgbClr val="002060"/>
                </a:solidFill>
              </a:rPr>
              <a:t>Правильное формирование опорно-двигательной системы организма, развитие равновесия, координации движений, крупной и мелкой моторики.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>
                <a:solidFill>
                  <a:srgbClr val="002060"/>
                </a:solidFill>
              </a:rPr>
              <a:t>Правильное выполнение основных движений.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>
                <a:solidFill>
                  <a:srgbClr val="002060"/>
                </a:solidFill>
              </a:rPr>
              <a:t>Формирование начальных представлений о некоторых видах спорта.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>
                <a:solidFill>
                  <a:srgbClr val="002060"/>
                </a:solidFill>
              </a:rPr>
              <a:t>Овладение подвижными играми с правилами.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>
                <a:solidFill>
                  <a:srgbClr val="002060"/>
                </a:solidFill>
              </a:rPr>
              <a:t>Становление целенаправленности и </a:t>
            </a:r>
            <a:r>
              <a:rPr lang="ru-RU" sz="3600" b="1" dirty="0" err="1">
                <a:solidFill>
                  <a:srgbClr val="002060"/>
                </a:solidFill>
              </a:rPr>
              <a:t>саморегуляции</a:t>
            </a:r>
            <a:r>
              <a:rPr lang="ru-RU" sz="3600" b="1" dirty="0">
                <a:solidFill>
                  <a:srgbClr val="002060"/>
                </a:solidFill>
              </a:rPr>
              <a:t> в двигательной сфере.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>
                <a:solidFill>
                  <a:srgbClr val="002060"/>
                </a:solidFill>
              </a:rPr>
              <a:t>Овладение элементарными нормами и правилами здорового образа жизни.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>
                <a:solidFill>
                  <a:srgbClr val="7030A0"/>
                </a:solidFill>
              </a:rPr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Содержательный раздел образовательной программы</a:t>
            </a:r>
            <a:endParaRPr lang="ru-RU" dirty="0">
              <a:solidFill>
                <a:schemeClr val="accent4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Построение 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образовательного процесса осуществляется по комплексно-тематическому принципу, используя проектную деятельность (</a:t>
            </a:r>
            <a:r>
              <a:rPr lang="ru-RU" i="1" dirty="0">
                <a:solidFill>
                  <a:schemeClr val="bg2">
                    <a:lumMod val="10000"/>
                  </a:schemeClr>
                </a:solidFill>
              </a:rPr>
              <a:t>Приложение № 6)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В ДОУ перспективное планирование осуществляется с учетом ФГОС ДО. Для этого была разработана памятка по планированию образовательного процесса, в которой указаны формы планирования и циклограммы игровой деятельности, планирования образовательной работы (</a:t>
            </a:r>
            <a:r>
              <a:rPr lang="ru-RU" i="1" dirty="0">
                <a:solidFill>
                  <a:schemeClr val="bg2">
                    <a:lumMod val="10000"/>
                  </a:schemeClr>
                </a:solidFill>
              </a:rPr>
              <a:t>Приложение № 7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) Для специалистов (музыкального руководителя) также разработаны формы планирования (</a:t>
            </a:r>
            <a:r>
              <a:rPr lang="ru-RU" i="1" dirty="0">
                <a:solidFill>
                  <a:schemeClr val="bg2">
                    <a:lumMod val="10000"/>
                  </a:schemeClr>
                </a:solidFill>
              </a:rPr>
              <a:t>Приложение № 8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).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>
                <a:solidFill>
                  <a:srgbClr val="00B050"/>
                </a:solidFill>
              </a:rPr>
              <a:t>Образовательная деятельность в соответствии  с  образовательными областями с учетом используемых в ДОУ программ  и методических пособий, обеспечивающих реализацию данных программ</a:t>
            </a:r>
            <a:r>
              <a:rPr lang="ru-RU" b="1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rgbClr val="7030A0"/>
                </a:solidFill>
              </a:rPr>
              <a:t>Содержание </a:t>
            </a:r>
            <a:r>
              <a:rPr lang="ru-RU" b="1" dirty="0">
                <a:solidFill>
                  <a:srgbClr val="7030A0"/>
                </a:solidFill>
              </a:rPr>
              <a:t>Программы  обеспечивает  развитие личности, мотивации и способностей детей в различных видах деятельности и охватывает следующие структурные единицы, представляющие определенные направления развития и образования детей (далее - образовательные области):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rgbClr val="7030A0"/>
                </a:solidFill>
              </a:rPr>
              <a:t>физическое развитие.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rgbClr val="7030A0"/>
                </a:solidFill>
              </a:rPr>
              <a:t>социально-коммуникативное развитие;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rgbClr val="7030A0"/>
                </a:solidFill>
              </a:rPr>
              <a:t>познавательное развитие;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rgbClr val="7030A0"/>
                </a:solidFill>
              </a:rPr>
              <a:t>речевое развитие;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rgbClr val="7030A0"/>
                </a:solidFill>
              </a:rPr>
              <a:t>художественно-эстетическое развитие;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>
                <a:solidFill>
                  <a:srgbClr val="7030A0"/>
                </a:solidFill>
              </a:rPr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/>
            <a:r>
              <a:rPr lang="ru-RU" sz="1800" b="1" smtClean="0">
                <a:solidFill>
                  <a:srgbClr val="00B0F0"/>
                </a:solidFill>
              </a:rPr>
              <a:t>Особенности организации образовательного процесса по образовательной области «социально-коммуникативное развитие</a:t>
            </a:r>
            <a:r>
              <a:rPr lang="ru-RU" sz="1800" smtClean="0">
                <a:solidFill>
                  <a:srgbClr val="00B0F0"/>
                </a:solidFill>
              </a:rPr>
              <a:t/>
            </a:r>
            <a:br>
              <a:rPr lang="ru-RU" sz="1800" smtClean="0">
                <a:solidFill>
                  <a:srgbClr val="00B0F0"/>
                </a:solidFill>
              </a:rPr>
            </a:br>
            <a:endParaRPr lang="ru-RU" sz="1800" smtClean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/>
              <a:t> </a:t>
            </a: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rgbClr val="00B050"/>
                </a:solidFill>
              </a:rPr>
              <a:t>Цель: социализация детей дошкольного возраста, приобщение детей к </a:t>
            </a:r>
            <a:r>
              <a:rPr lang="ru-RU" b="1" dirty="0" err="1">
                <a:solidFill>
                  <a:srgbClr val="00B050"/>
                </a:solidFill>
              </a:rPr>
              <a:t>социокультурным</a:t>
            </a:r>
            <a:r>
              <a:rPr lang="ru-RU" b="1" dirty="0">
                <a:solidFill>
                  <a:srgbClr val="00B050"/>
                </a:solidFill>
              </a:rPr>
              <a:t> нормам, традициям семьи, общества и государства.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rgbClr val="00B050"/>
                </a:solidFill>
              </a:rPr>
              <a:t>Задачи: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rgbClr val="00B050"/>
                </a:solidFill>
              </a:rPr>
              <a:t>Усвоение норм и ценностей, принятых в обществе, включая моральные и нравственные ценности.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rgbClr val="00B050"/>
                </a:solidFill>
              </a:rPr>
              <a:t>Развитие общения и взаимодействия ребёнка с взрослыми и сверстниками.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rgbClr val="00B050"/>
                </a:solidFill>
              </a:rPr>
              <a:t>Становление самостоятельности, целенаправленности и </a:t>
            </a:r>
            <a:r>
              <a:rPr lang="ru-RU" b="1" dirty="0" err="1">
                <a:solidFill>
                  <a:srgbClr val="00B050"/>
                </a:solidFill>
              </a:rPr>
              <a:t>саморегуляции</a:t>
            </a:r>
            <a:r>
              <a:rPr lang="ru-RU" b="1" dirty="0">
                <a:solidFill>
                  <a:srgbClr val="00B050"/>
                </a:solidFill>
              </a:rPr>
              <a:t> собственных действий.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rgbClr val="00B050"/>
                </a:solidFill>
              </a:rPr>
              <a:t>Развитие социального и эмоционального интеллекта, эмоциональной отзывчивости, сопереживания.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rgbClr val="00B050"/>
                </a:solidFill>
              </a:rPr>
              <a:t>Формирование уважительного отношения и чувства принадлежности к своей семье и к сообществу детей и взрослых в ДОУ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rgbClr val="00B050"/>
                </a:solidFill>
              </a:rPr>
              <a:t>Формирование позитивных установок к различным видам труда и творчества.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rgbClr val="00B050"/>
                </a:solidFill>
              </a:rPr>
              <a:t>Формирование основ безопасного поведения в быту, социуме, природе.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rgbClr val="00B050"/>
                </a:solidFill>
              </a:rPr>
              <a:t>Формирование готовности  к совместной деятельности со сверстниками.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100" b="1" dirty="0" smtClean="0">
                <a:solidFill>
                  <a:srgbClr val="00B0F0"/>
                </a:solidFill>
              </a:rPr>
              <a:t/>
            </a:r>
            <a:br>
              <a:rPr lang="ru-RU" sz="3100" b="1" dirty="0" smtClean="0">
                <a:solidFill>
                  <a:srgbClr val="00B0F0"/>
                </a:solidFill>
              </a:rPr>
            </a:br>
            <a:r>
              <a:rPr lang="ru-RU" sz="3100" b="1" dirty="0">
                <a:solidFill>
                  <a:srgbClr val="00B0F0"/>
                </a:solidFill>
              </a:rPr>
              <a:t/>
            </a:r>
            <a:br>
              <a:rPr lang="ru-RU" sz="3100" b="1" dirty="0">
                <a:solidFill>
                  <a:srgbClr val="00B0F0"/>
                </a:solidFill>
              </a:rPr>
            </a:br>
            <a:r>
              <a:rPr lang="ru-RU" sz="3100" b="1" dirty="0" smtClean="0">
                <a:solidFill>
                  <a:srgbClr val="00B0F0"/>
                </a:solidFill>
              </a:rPr>
              <a:t>Формы взаимодействия с семьями воспитанников по образовательной области «Социально-коммуникативное развитие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2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</a:rPr>
              <a:t>Привлечение </a:t>
            </a:r>
            <a:r>
              <a:rPr lang="ru-RU" sz="4800" b="1" dirty="0">
                <a:solidFill>
                  <a:schemeClr val="tx2">
                    <a:lumMod val="75000"/>
                  </a:schemeClr>
                </a:solidFill>
              </a:rPr>
              <a:t>родителей к участию в детском празднике (разработка идей, подготовка атрибутов, ролевое участие).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800" b="1" dirty="0">
                <a:solidFill>
                  <a:schemeClr val="tx2">
                    <a:lumMod val="75000"/>
                  </a:schemeClr>
                </a:solidFill>
              </a:rPr>
              <a:t>Анкетирование, тестирование родителей, выпуск газеты, подбор специальной литературы с целью обеспечения обратной связи с семьёй.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800" b="1" dirty="0">
                <a:solidFill>
                  <a:schemeClr val="tx2">
                    <a:lumMod val="75000"/>
                  </a:schemeClr>
                </a:solidFill>
              </a:rPr>
              <a:t>Проведение тренингов с родителями: способы решения нестандартных ситуаций с целью повышения компетенции в вопросах воспитания.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800" b="1" dirty="0">
                <a:solidFill>
                  <a:schemeClr val="tx2">
                    <a:lumMod val="75000"/>
                  </a:schemeClr>
                </a:solidFill>
              </a:rPr>
              <a:t>Распространение инновационных подходов к воспитанию детей через рекомендованную психолого-педагогическую литературу, периодические  издания.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800" b="1" dirty="0">
                <a:solidFill>
                  <a:schemeClr val="tx2">
                    <a:lumMod val="75000"/>
                  </a:schemeClr>
                </a:solidFill>
              </a:rPr>
              <a:t>Привлечение родителей к совместным мероприятиям по благоустройству  и созданию условий в группе и на участке.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800" b="1" dirty="0">
                <a:solidFill>
                  <a:schemeClr val="tx2">
                    <a:lumMod val="75000"/>
                  </a:schemeClr>
                </a:solidFill>
              </a:rPr>
              <a:t>Организация совместных с родителями прогулок и экскурсий по городу и его окрестностям, создание тематических альбомов.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800" b="1" dirty="0">
                <a:solidFill>
                  <a:schemeClr val="tx2">
                    <a:lumMod val="75000"/>
                  </a:schemeClr>
                </a:solidFill>
              </a:rPr>
              <a:t>Изучение и анализ детско-родительских отношений с целью оказания помощи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800" b="1" dirty="0">
                <a:solidFill>
                  <a:schemeClr val="tx2">
                    <a:lumMod val="75000"/>
                  </a:schemeClr>
                </a:solidFill>
              </a:rPr>
              <a:t>Разработка индивидуальных программ взаимодействия  с родителями по созданию предметной среды для развития ребёнка.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800" b="1" dirty="0">
                <a:solidFill>
                  <a:schemeClr val="tx2">
                    <a:lumMod val="75000"/>
                  </a:schemeClr>
                </a:solidFill>
              </a:rPr>
              <a:t>Беседы с детьми с целью формирования уверенности в том, что их любят и о них заботятся в семье.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800" b="1" dirty="0">
                <a:solidFill>
                  <a:schemeClr val="tx2">
                    <a:lumMod val="75000"/>
                  </a:schemeClr>
                </a:solidFill>
              </a:rPr>
              <a:t>Выработка единой  системы гуманистических требований в ДОУ и семье.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800" b="1" dirty="0">
                <a:solidFill>
                  <a:schemeClr val="tx2">
                    <a:lumMod val="75000"/>
                  </a:schemeClr>
                </a:solidFill>
              </a:rPr>
              <a:t>Повышение правовой культуры родителей.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800" b="1" dirty="0">
                <a:solidFill>
                  <a:schemeClr val="tx2">
                    <a:lumMod val="75000"/>
                  </a:schemeClr>
                </a:solidFill>
              </a:rPr>
              <a:t>Консультативные часы для родителей по вопросам предупреждения использования методов, унижающих достоинство ребёнка.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800" b="1" dirty="0">
                <a:solidFill>
                  <a:schemeClr val="tx2">
                    <a:lumMod val="75000"/>
                  </a:schemeClr>
                </a:solidFill>
              </a:rPr>
              <a:t>Создание фотовыставок, фотоальбомов «Я и моя семья», «Моя родословная», «Мои любимые дела», «Моё настроение».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800" b="1" dirty="0">
                <a:solidFill>
                  <a:schemeClr val="tx2">
                    <a:lumMod val="75000"/>
                  </a:schemeClr>
                </a:solidFill>
              </a:rPr>
              <a:t>Аудио - и </a:t>
            </a:r>
            <a:r>
              <a:rPr lang="ru-RU" sz="4800" b="1" dirty="0" err="1">
                <a:solidFill>
                  <a:schemeClr val="tx2">
                    <a:lumMod val="75000"/>
                  </a:schemeClr>
                </a:solidFill>
              </a:rPr>
              <a:t>видиозаписи</a:t>
            </a:r>
            <a:r>
              <a:rPr lang="ru-RU" sz="4800" b="1" dirty="0">
                <a:solidFill>
                  <a:schemeClr val="tx2">
                    <a:lumMod val="75000"/>
                  </a:schemeClr>
                </a:solidFill>
              </a:rPr>
              <a:t> высказываний детей по отдельным проблемам с дальнейшим  прослушиванием и обсуждением проблемы с родителями (За что любишь свой дом? Кто в твоём доме самый главный? Кто самый добрый? За что ты себя любишь?  и  др.).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800" b="1" dirty="0">
                <a:solidFill>
                  <a:schemeClr val="tx2">
                    <a:lumMod val="75000"/>
                  </a:schemeClr>
                </a:solidFill>
              </a:rPr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4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</TotalTime>
  <Words>1578</Words>
  <Application>Microsoft Office PowerPoint</Application>
  <PresentationFormat>Экран (4:3)</PresentationFormat>
  <Paragraphs>326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Пояснительная записка </vt:lpstr>
      <vt:lpstr>Слайд 3</vt:lpstr>
      <vt:lpstr> Цели и задачи реализации программы дошкольного образования</vt:lpstr>
      <vt:lpstr>  Основные задачи образовательных областей:   </vt:lpstr>
      <vt:lpstr>Содержательный раздел образовательной программы</vt:lpstr>
      <vt:lpstr>   Образовательная деятельность в соответствии  с  образовательными областями с учетом используемых в ДОУ программ  и методических пособий, обеспечивающих реализацию данных программ. </vt:lpstr>
      <vt:lpstr>Особенности организации образовательного процесса по образовательной области «социально-коммуникативное развитие </vt:lpstr>
      <vt:lpstr>  Формы взаимодействия с семьями воспитанников по образовательной области «Социально-коммуникативное развитие </vt:lpstr>
      <vt:lpstr>Патриотическое воспитание </vt:lpstr>
      <vt:lpstr>Формирование основ безопасности жизнедеятельности </vt:lpstr>
      <vt:lpstr>  Развитие трудовой деятельности.   </vt:lpstr>
      <vt:lpstr>Характерные черты личностно-ориентирован­ного взаимодействия педагога с детьми в ДОУ: </vt:lpstr>
      <vt:lpstr>   Проектирование образовательного процесса    в соответствии с контингентом воспитанников, их индивидуальными и возрастными особенностями, состоянием здоровья   </vt:lpstr>
      <vt:lpstr>Формы организации  непосредственно-образовательной деятельности: </vt:lpstr>
      <vt:lpstr>  Особенности традиционных событий, праздников, мероприятий.  (Приложение №9)   </vt:lpstr>
      <vt:lpstr>Материально-техническое обеспечение Программы </vt:lpstr>
      <vt:lpstr>  Организация развивающей предметно-пространственной среды   </vt:lpstr>
      <vt:lpstr> Кадровое обеспечение реализации образовательной   Программы  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ГДОУ15</dc:creator>
  <cp:lastModifiedBy>Metodist</cp:lastModifiedBy>
  <cp:revision>11</cp:revision>
  <dcterms:created xsi:type="dcterms:W3CDTF">2015-03-31T11:46:23Z</dcterms:created>
  <dcterms:modified xsi:type="dcterms:W3CDTF">2015-04-07T07:37:34Z</dcterms:modified>
</cp:coreProperties>
</file>